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77" autoAdjust="0"/>
    <p:restoredTop sz="87472" autoAdjust="0"/>
  </p:normalViewPr>
  <p:slideViewPr>
    <p:cSldViewPr snapToGrid="0">
      <p:cViewPr varScale="1">
        <p:scale>
          <a:sx n="100" d="100"/>
          <a:sy n="100" d="100"/>
        </p:scale>
        <p:origin x="894"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7CF8F277-D7FB-194D-9DB8-EEDE1456D6FD}" type="datetimeFigureOut">
              <a:rPr lang="en-US" smtClean="0"/>
              <a:t>9/14/2020</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5D11084F-3DAD-8246-8862-AC35470CA14A}" type="slidenum">
              <a:rPr lang="en-US" smtClean="0"/>
              <a:t>‹#›</a:t>
            </a:fld>
            <a:endParaRPr lang="en-US"/>
          </a:p>
        </p:txBody>
      </p:sp>
    </p:spTree>
    <p:extLst>
      <p:ext uri="{BB962C8B-B14F-4D97-AF65-F5344CB8AC3E}">
        <p14:creationId xmlns:p14="http://schemas.microsoft.com/office/powerpoint/2010/main" val="792412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1084F-3DAD-8246-8862-AC35470CA14A}" type="slidenum">
              <a:rPr lang="en-US" smtClean="0"/>
              <a:t>1</a:t>
            </a:fld>
            <a:endParaRPr lang="en-US"/>
          </a:p>
        </p:txBody>
      </p:sp>
    </p:spTree>
    <p:extLst>
      <p:ext uri="{BB962C8B-B14F-4D97-AF65-F5344CB8AC3E}">
        <p14:creationId xmlns:p14="http://schemas.microsoft.com/office/powerpoint/2010/main" val="3361845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Community Character Group will be recommending what values and characteristics any future project at the airport should reflect and balance.  These statements from the Community Character committee will serve as a lens for the Airport Vision Committee to use when making final recommendations to the Board of Commissioners.</a:t>
            </a:r>
          </a:p>
          <a:p>
            <a:endParaRPr lang="en-US" dirty="0"/>
          </a:p>
          <a:p>
            <a:r>
              <a:rPr lang="en-US" dirty="0"/>
              <a:t>Examples of information the Community Character Group will look at include:</a:t>
            </a:r>
          </a:p>
          <a:p>
            <a:endParaRPr lang="en-US" dirty="0"/>
          </a:p>
          <a:p>
            <a:pPr marL="466618" indent="-304598">
              <a:buSzPts val="1100"/>
              <a:buChar char="-"/>
            </a:pPr>
            <a:r>
              <a:rPr lang="en-US" sz="1600" dirty="0"/>
              <a:t>-The value statements and continua exercises that define what we are trying to achieve.</a:t>
            </a:r>
          </a:p>
          <a:p>
            <a:pPr marL="466618" indent="-304598">
              <a:buSzPts val="1100"/>
              <a:buChar char="-"/>
            </a:pPr>
            <a:r>
              <a:rPr lang="en-US" dirty="0"/>
              <a:t>The Aspen Area Community Plan and other community and area plans (Snowmass Village, Caucus Master Plans, etc. that inform broader community values.</a:t>
            </a:r>
          </a:p>
        </p:txBody>
      </p:sp>
      <p:sp>
        <p:nvSpPr>
          <p:cNvPr id="4" name="Slide Number Placeholder 3"/>
          <p:cNvSpPr>
            <a:spLocks noGrp="1"/>
          </p:cNvSpPr>
          <p:nvPr>
            <p:ph type="sldNum" sz="quarter" idx="10"/>
          </p:nvPr>
        </p:nvSpPr>
        <p:spPr/>
        <p:txBody>
          <a:bodyPr/>
          <a:lstStyle/>
          <a:p>
            <a:fld id="{5D11084F-3DAD-8246-8862-AC35470CA14A}" type="slidenum">
              <a:rPr lang="en-US" smtClean="0"/>
              <a:t>10</a:t>
            </a:fld>
            <a:endParaRPr lang="en-US"/>
          </a:p>
        </p:txBody>
      </p:sp>
    </p:spTree>
    <p:extLst>
      <p:ext uri="{BB962C8B-B14F-4D97-AF65-F5344CB8AC3E}">
        <p14:creationId xmlns:p14="http://schemas.microsoft.com/office/powerpoint/2010/main" val="1735006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US" dirty="0"/>
              <a:t>Sample of background information that will be examined include:</a:t>
            </a:r>
          </a:p>
          <a:p>
            <a:pPr marL="466618" indent="-324041">
              <a:lnSpc>
                <a:spcPct val="115000"/>
              </a:lnSpc>
              <a:buSzPts val="1400"/>
              <a:buChar char="●"/>
            </a:pPr>
            <a:r>
              <a:rPr lang="en-US" dirty="0"/>
              <a:t>The upper valley mobility study</a:t>
            </a:r>
          </a:p>
          <a:p>
            <a:pPr marL="466618" indent="-324041">
              <a:lnSpc>
                <a:spcPct val="115000"/>
              </a:lnSpc>
              <a:buSzPts val="1400"/>
              <a:buChar char="●"/>
            </a:pPr>
            <a:r>
              <a:rPr lang="en-US" dirty="0"/>
              <a:t>The Aspen Institute Community Forum Report and recommendations for transportation.</a:t>
            </a:r>
          </a:p>
          <a:p>
            <a:pPr marL="466618" indent="-324041">
              <a:lnSpc>
                <a:spcPct val="115000"/>
              </a:lnSpc>
              <a:buSzPts val="1400"/>
              <a:buChar char="●"/>
            </a:pPr>
            <a:r>
              <a:rPr lang="en-US" dirty="0"/>
              <a:t>The Record of Decision for the Entrance to Aspen</a:t>
            </a:r>
          </a:p>
          <a:p>
            <a:endParaRPr lang="en-US" dirty="0"/>
          </a:p>
          <a:p>
            <a:endParaRPr lang="en-US" dirty="0"/>
          </a:p>
        </p:txBody>
      </p:sp>
      <p:sp>
        <p:nvSpPr>
          <p:cNvPr id="4" name="Slide Number Placeholder 3"/>
          <p:cNvSpPr>
            <a:spLocks noGrp="1"/>
          </p:cNvSpPr>
          <p:nvPr>
            <p:ph type="sldNum" sz="quarter" idx="10"/>
          </p:nvPr>
        </p:nvSpPr>
        <p:spPr/>
        <p:txBody>
          <a:bodyPr/>
          <a:lstStyle/>
          <a:p>
            <a:fld id="{5D11084F-3DAD-8246-8862-AC35470CA14A}" type="slidenum">
              <a:rPr lang="en-US" smtClean="0"/>
              <a:t>11</a:t>
            </a:fld>
            <a:endParaRPr lang="en-US"/>
          </a:p>
        </p:txBody>
      </p:sp>
    </p:spTree>
    <p:extLst>
      <p:ext uri="{BB962C8B-B14F-4D97-AF65-F5344CB8AC3E}">
        <p14:creationId xmlns:p14="http://schemas.microsoft.com/office/powerpoint/2010/main" val="1377094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meeting dates with respective </a:t>
            </a:r>
            <a:r>
              <a:rPr lang="en-US"/>
              <a:t>working groups TBD.</a:t>
            </a:r>
            <a:endParaRPr lang="en-US" dirty="0"/>
          </a:p>
          <a:p>
            <a:endParaRPr lang="en-US" dirty="0"/>
          </a:p>
        </p:txBody>
      </p:sp>
      <p:sp>
        <p:nvSpPr>
          <p:cNvPr id="4" name="Slide Number Placeholder 3"/>
          <p:cNvSpPr>
            <a:spLocks noGrp="1"/>
          </p:cNvSpPr>
          <p:nvPr>
            <p:ph type="sldNum" sz="quarter" idx="10"/>
          </p:nvPr>
        </p:nvSpPr>
        <p:spPr/>
        <p:txBody>
          <a:bodyPr/>
          <a:lstStyle/>
          <a:p>
            <a:fld id="{5D11084F-3DAD-8246-8862-AC35470CA14A}" type="slidenum">
              <a:rPr lang="en-US" smtClean="0"/>
              <a:t>12</a:t>
            </a:fld>
            <a:endParaRPr lang="en-US"/>
          </a:p>
        </p:txBody>
      </p:sp>
    </p:spTree>
    <p:extLst>
      <p:ext uri="{BB962C8B-B14F-4D97-AF65-F5344CB8AC3E}">
        <p14:creationId xmlns:p14="http://schemas.microsoft.com/office/powerpoint/2010/main" val="4062051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1084F-3DAD-8246-8862-AC35470CA14A}" type="slidenum">
              <a:rPr lang="en-US" smtClean="0"/>
              <a:t>2</a:t>
            </a:fld>
            <a:endParaRPr lang="en-US"/>
          </a:p>
        </p:txBody>
      </p:sp>
    </p:spTree>
    <p:extLst>
      <p:ext uri="{BB962C8B-B14F-4D97-AF65-F5344CB8AC3E}">
        <p14:creationId xmlns:p14="http://schemas.microsoft.com/office/powerpoint/2010/main" val="1878842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far, we've established three principal planning directions and goals for our future airport.</a:t>
            </a:r>
          </a:p>
          <a:p>
            <a:endParaRPr lang="en-US" dirty="0"/>
          </a:p>
          <a:p>
            <a:r>
              <a:rPr lang="en-US" dirty="0"/>
              <a:t>1.</a:t>
            </a:r>
          </a:p>
          <a:p>
            <a:r>
              <a:rPr lang="en-US" dirty="0"/>
              <a:t>2.</a:t>
            </a:r>
          </a:p>
          <a:p>
            <a:r>
              <a:rPr lang="en-US" dirty="0"/>
              <a:t>3.</a:t>
            </a:r>
          </a:p>
          <a:p>
            <a:endParaRPr lang="en-US" dirty="0"/>
          </a:p>
          <a:p>
            <a:endParaRPr lang="en-US" dirty="0"/>
          </a:p>
          <a:p>
            <a:r>
              <a:rPr lang="en-US" dirty="0"/>
              <a:t>These are expressions of the Community Values that we identified together on April 29.</a:t>
            </a:r>
          </a:p>
          <a:p>
            <a:endParaRPr lang="en-US" dirty="0"/>
          </a:p>
          <a:p>
            <a:r>
              <a:rPr lang="en-US" dirty="0"/>
              <a:t>In future excises, we'll identify additional goals based on those same values.</a:t>
            </a:r>
          </a:p>
        </p:txBody>
      </p:sp>
      <p:sp>
        <p:nvSpPr>
          <p:cNvPr id="4" name="Slide Number Placeholder 3"/>
          <p:cNvSpPr>
            <a:spLocks noGrp="1"/>
          </p:cNvSpPr>
          <p:nvPr>
            <p:ph type="sldNum" sz="quarter" idx="5"/>
          </p:nvPr>
        </p:nvSpPr>
        <p:spPr/>
        <p:txBody>
          <a:bodyPr/>
          <a:lstStyle/>
          <a:p>
            <a:fld id="{5D11084F-3DAD-8246-8862-AC35470CA14A}" type="slidenum">
              <a:rPr lang="en-US" smtClean="0"/>
              <a:t>3</a:t>
            </a:fld>
            <a:endParaRPr lang="en-US"/>
          </a:p>
        </p:txBody>
      </p:sp>
    </p:spTree>
    <p:extLst>
      <p:ext uri="{BB962C8B-B14F-4D97-AF65-F5344CB8AC3E}">
        <p14:creationId xmlns:p14="http://schemas.microsoft.com/office/powerpoint/2010/main" val="581753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1084F-3DAD-8246-8862-AC35470CA14A}" type="slidenum">
              <a:rPr lang="en-US" smtClean="0"/>
              <a:t>4</a:t>
            </a:fld>
            <a:endParaRPr lang="en-US"/>
          </a:p>
        </p:txBody>
      </p:sp>
    </p:spTree>
    <p:extLst>
      <p:ext uri="{BB962C8B-B14F-4D97-AF65-F5344CB8AC3E}">
        <p14:creationId xmlns:p14="http://schemas.microsoft.com/office/powerpoint/2010/main" val="2305410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1084F-3DAD-8246-8862-AC35470CA14A}" type="slidenum">
              <a:rPr lang="en-US" smtClean="0"/>
              <a:t>5</a:t>
            </a:fld>
            <a:endParaRPr lang="en-US"/>
          </a:p>
        </p:txBody>
      </p:sp>
    </p:spTree>
    <p:extLst>
      <p:ext uri="{BB962C8B-B14F-4D97-AF65-F5344CB8AC3E}">
        <p14:creationId xmlns:p14="http://schemas.microsoft.com/office/powerpoint/2010/main" val="2746621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11084F-3DAD-8246-8862-AC35470CA14A}" type="slidenum">
              <a:rPr lang="en-US" smtClean="0"/>
              <a:t>6</a:t>
            </a:fld>
            <a:endParaRPr lang="en-US"/>
          </a:p>
        </p:txBody>
      </p:sp>
    </p:spTree>
    <p:extLst>
      <p:ext uri="{BB962C8B-B14F-4D97-AF65-F5344CB8AC3E}">
        <p14:creationId xmlns:p14="http://schemas.microsoft.com/office/powerpoint/2010/main" val="1307435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our last meeting we identified additional questions and Continua that will be answered and completed to inform a final </a:t>
            </a:r>
            <a:r>
              <a:rPr lang="en-US" dirty="0" err="1"/>
              <a:t>recomended</a:t>
            </a:r>
            <a:r>
              <a:rPr lang="en-US" dirty="0"/>
              <a:t> vision for the airport -- John Bennet mentioned some of these during his opening comments:  </a:t>
            </a:r>
          </a:p>
          <a:p>
            <a:pPr marL="466618" indent="-304598">
              <a:buSzPts val="1100"/>
              <a:buChar char="●"/>
            </a:pPr>
            <a:r>
              <a:rPr lang="en-US" dirty="0"/>
              <a:t>Commercial Service Range, </a:t>
            </a:r>
          </a:p>
          <a:p>
            <a:pPr marL="466618" indent="-304598">
              <a:buSzPts val="1100"/>
              <a:buChar char="●"/>
            </a:pPr>
            <a:r>
              <a:rPr lang="en-US" dirty="0"/>
              <a:t>GA and commercial Operations, </a:t>
            </a:r>
          </a:p>
          <a:p>
            <a:pPr marL="466618" indent="-304598">
              <a:buSzPts val="1100"/>
              <a:buChar char="●"/>
            </a:pPr>
            <a:r>
              <a:rPr lang="en-US" dirty="0"/>
              <a:t>User Experience, </a:t>
            </a:r>
          </a:p>
          <a:p>
            <a:pPr marL="466618" indent="-304598">
              <a:buSzPts val="1100"/>
              <a:buChar char="●"/>
            </a:pPr>
            <a:r>
              <a:rPr lang="en-US" dirty="0"/>
              <a:t>Ground Connectivity, </a:t>
            </a:r>
          </a:p>
          <a:p>
            <a:pPr marL="466618" indent="-304598">
              <a:buSzPts val="1100"/>
              <a:buChar char="●"/>
            </a:pPr>
            <a:r>
              <a:rPr lang="en-US" dirty="0"/>
              <a:t>and Architecture &amp; Design.</a:t>
            </a:r>
          </a:p>
          <a:p>
            <a:endParaRPr lang="en-US" dirty="0"/>
          </a:p>
          <a:p>
            <a:r>
              <a:rPr lang="en-US" dirty="0"/>
              <a:t>We are at a point in the process now, where we are going to ask each of the working groups to focus on their specific areas of concern, and take a deeper dive to inform and provide the vision committee with both analysis and </a:t>
            </a:r>
            <a:r>
              <a:rPr lang="en-US" dirty="0" err="1"/>
              <a:t>recomendations</a:t>
            </a:r>
            <a:r>
              <a:rPr lang="en-US" dirty="0"/>
              <a:t> to inform a final </a:t>
            </a:r>
            <a:r>
              <a:rPr lang="en-US" dirty="0" err="1"/>
              <a:t>recomendation</a:t>
            </a:r>
            <a:r>
              <a:rPr lang="en-US" dirty="0"/>
              <a:t>.</a:t>
            </a:r>
          </a:p>
          <a:p>
            <a:endParaRPr lang="en-US" dirty="0"/>
          </a:p>
          <a:p>
            <a:r>
              <a:rPr lang="en-US" dirty="0"/>
              <a:t>I’m going to spend a few minutes describing what each working group will focus on next: </a:t>
            </a:r>
          </a:p>
          <a:p>
            <a:endParaRPr lang="en-US" dirty="0"/>
          </a:p>
          <a:p>
            <a:endParaRPr lang="en-US" dirty="0"/>
          </a:p>
        </p:txBody>
      </p:sp>
      <p:sp>
        <p:nvSpPr>
          <p:cNvPr id="4" name="Slide Number Placeholder 3"/>
          <p:cNvSpPr>
            <a:spLocks noGrp="1"/>
          </p:cNvSpPr>
          <p:nvPr>
            <p:ph type="sldNum" sz="quarter" idx="10"/>
          </p:nvPr>
        </p:nvSpPr>
        <p:spPr/>
        <p:txBody>
          <a:bodyPr/>
          <a:lstStyle/>
          <a:p>
            <a:fld id="{5D11084F-3DAD-8246-8862-AC35470CA14A}" type="slidenum">
              <a:rPr lang="en-US" smtClean="0"/>
              <a:t>7</a:t>
            </a:fld>
            <a:endParaRPr lang="en-US"/>
          </a:p>
        </p:txBody>
      </p:sp>
    </p:spTree>
    <p:extLst>
      <p:ext uri="{BB962C8B-B14F-4D97-AF65-F5344CB8AC3E}">
        <p14:creationId xmlns:p14="http://schemas.microsoft.com/office/powerpoint/2010/main" val="3716079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information that the group will be looking at:</a:t>
            </a:r>
          </a:p>
          <a:p>
            <a:endParaRPr lang="en-US" dirty="0"/>
          </a:p>
          <a:p>
            <a:r>
              <a:rPr lang="en-US" dirty="0"/>
              <a:t>-The value statements and continua exercises that define what we are trying to achieve.</a:t>
            </a:r>
          </a:p>
          <a:p>
            <a:endParaRPr lang="en-US" dirty="0"/>
          </a:p>
          <a:p>
            <a:r>
              <a:rPr lang="en-US" dirty="0"/>
              <a:t>-The 2019 aviation activities forecast, including GA and Commercial forecasts of aircraft operations for both commercial and GA aircraft, projected enplanement numbers.</a:t>
            </a:r>
          </a:p>
          <a:p>
            <a:endParaRPr lang="en-US" dirty="0"/>
          </a:p>
          <a:p>
            <a:r>
              <a:rPr lang="en-US" dirty="0"/>
              <a:t>-Group II and Group III aircraft that have the performance characteristics to operate in and out of ASE, and metrics as they relate to community goals (noise, emissions, passenger enplanements, number of operations, etc.)</a:t>
            </a:r>
          </a:p>
          <a:p>
            <a:endParaRPr lang="en-US" dirty="0"/>
          </a:p>
        </p:txBody>
      </p:sp>
      <p:sp>
        <p:nvSpPr>
          <p:cNvPr id="4" name="Slide Number Placeholder 3"/>
          <p:cNvSpPr>
            <a:spLocks noGrp="1"/>
          </p:cNvSpPr>
          <p:nvPr>
            <p:ph type="sldNum" sz="quarter" idx="10"/>
          </p:nvPr>
        </p:nvSpPr>
        <p:spPr/>
        <p:txBody>
          <a:bodyPr/>
          <a:lstStyle/>
          <a:p>
            <a:fld id="{5D11084F-3DAD-8246-8862-AC35470CA14A}" type="slidenum">
              <a:rPr lang="en-US" smtClean="0"/>
              <a:t>8</a:t>
            </a:fld>
            <a:endParaRPr lang="en-US"/>
          </a:p>
        </p:txBody>
      </p:sp>
    </p:spTree>
    <p:extLst>
      <p:ext uri="{BB962C8B-B14F-4D97-AF65-F5344CB8AC3E}">
        <p14:creationId xmlns:p14="http://schemas.microsoft.com/office/powerpoint/2010/main" val="2859510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information the Airport Experience group will be looking at:</a:t>
            </a:r>
          </a:p>
          <a:p>
            <a:endParaRPr lang="en-US" dirty="0"/>
          </a:p>
          <a:p>
            <a:pPr marL="466618" indent="-304598">
              <a:buSzPts val="1100"/>
              <a:buChar char="●"/>
            </a:pPr>
            <a:r>
              <a:rPr lang="en-US" sz="1600" dirty="0"/>
              <a:t>-The value statements and continua exercises that define what we are trying to achieve.</a:t>
            </a:r>
          </a:p>
          <a:p>
            <a:pPr marL="466618" indent="-304598">
              <a:buSzPts val="1100"/>
              <a:buChar char="●"/>
            </a:pPr>
            <a:r>
              <a:rPr lang="en-US" dirty="0"/>
              <a:t>Recommended design criteria for each of the functional areas of the terminal and landside areas (parking, etc.) to serve the targeted enplanement numbers (around 0.8% enplanement growth)</a:t>
            </a:r>
          </a:p>
          <a:p>
            <a:pPr marL="466618" indent="-304598">
              <a:buSzPts val="1100"/>
              <a:buChar char="●"/>
            </a:pPr>
            <a:r>
              <a:rPr lang="en-US" dirty="0"/>
              <a:t>Turnaround around times for gates (how many aircraft can be served by a gate in a day), and what number of gates would result in the targeted growth in commercial enplanements.</a:t>
            </a:r>
          </a:p>
          <a:p>
            <a:pPr marL="466618" indent="-304598">
              <a:buSzPts val="1100"/>
              <a:buChar char="●"/>
            </a:pPr>
            <a:r>
              <a:rPr lang="en-US" dirty="0"/>
              <a:t>Terminal and landside layout options.</a:t>
            </a:r>
          </a:p>
          <a:p>
            <a:endParaRPr lang="en-US" dirty="0"/>
          </a:p>
        </p:txBody>
      </p:sp>
      <p:sp>
        <p:nvSpPr>
          <p:cNvPr id="4" name="Slide Number Placeholder 3"/>
          <p:cNvSpPr>
            <a:spLocks noGrp="1"/>
          </p:cNvSpPr>
          <p:nvPr>
            <p:ph type="sldNum" sz="quarter" idx="10"/>
          </p:nvPr>
        </p:nvSpPr>
        <p:spPr/>
        <p:txBody>
          <a:bodyPr/>
          <a:lstStyle/>
          <a:p>
            <a:fld id="{5D11084F-3DAD-8246-8862-AC35470CA14A}" type="slidenum">
              <a:rPr lang="en-US" smtClean="0"/>
              <a:t>9</a:t>
            </a:fld>
            <a:endParaRPr lang="en-US"/>
          </a:p>
        </p:txBody>
      </p:sp>
    </p:spTree>
    <p:extLst>
      <p:ext uri="{BB962C8B-B14F-4D97-AF65-F5344CB8AC3E}">
        <p14:creationId xmlns:p14="http://schemas.microsoft.com/office/powerpoint/2010/main" val="2722590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9/14/2020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9/14/2020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9/14/2020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9/14/2020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667783" cy="703729"/>
          </a:xfrm>
        </p:spPr>
        <p:txBody>
          <a:bodyPr/>
          <a:lstStyle/>
          <a:p>
            <a:pPr algn="ctr"/>
            <a:r>
              <a:rPr lang="en-US" sz="3400" b="1" cap="all" dirty="0">
                <a:latin typeface="Calibri" panose="020F0502020204030204" pitchFamily="34" charset="0"/>
                <a:ea typeface="Calibri" panose="020F0502020204030204" pitchFamily="34" charset="0"/>
                <a:cs typeface="Times New Roman (Body CS)"/>
              </a:rPr>
              <a:t>3 Steps </a:t>
            </a:r>
            <a:r>
              <a:rPr lang="en-US" sz="3400" b="1" cap="all" dirty="0">
                <a:solidFill>
                  <a:srgbClr val="EBEBEB"/>
                </a:solidFill>
                <a:latin typeface="Calibri" panose="020F0502020204030204" pitchFamily="34" charset="0"/>
                <a:ea typeface="Calibri" panose="020F0502020204030204" pitchFamily="34" charset="0"/>
                <a:cs typeface="Times New Roman (Body CS)"/>
              </a:rPr>
              <a:t>Toward</a:t>
            </a:r>
            <a:r>
              <a:rPr lang="en-US" sz="3400" b="1" cap="all" dirty="0">
                <a:latin typeface="Calibri" panose="020F0502020204030204" pitchFamily="34" charset="0"/>
                <a:ea typeface="Calibri" panose="020F0502020204030204" pitchFamily="34" charset="0"/>
                <a:cs typeface="Times New Roman (Body CS)"/>
              </a:rPr>
              <a:t> Our BOCC Recommendations</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646111" y="1451214"/>
            <a:ext cx="11124975" cy="4782671"/>
          </a:xfrm>
        </p:spPr>
        <p:txBody>
          <a:bodyPr>
            <a:noAutofit/>
          </a:bodyPr>
          <a:lstStyle/>
          <a:p>
            <a:pPr marL="457200" indent="0">
              <a:spcBef>
                <a:spcPts val="0"/>
              </a:spcBef>
              <a:spcAft>
                <a:spcPts val="800"/>
              </a:spcAft>
              <a:buNone/>
            </a:pPr>
            <a:r>
              <a:rPr lang="en-US" sz="2600" b="1" dirty="0">
                <a:latin typeface="Calibri" panose="020F0502020204030204" pitchFamily="34" charset="0"/>
                <a:ea typeface="Calibri" panose="020F0502020204030204" pitchFamily="34" charset="0"/>
                <a:cs typeface="Times New Roman" panose="02020603050405020304" pitchFamily="18" charset="0"/>
              </a:rPr>
              <a:t>1. Identify </a:t>
            </a:r>
            <a:r>
              <a:rPr lang="en-US" sz="2600" b="1" i="1"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Key Community Values</a:t>
            </a:r>
            <a:r>
              <a:rPr lang="en-US" sz="2600" b="1"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600" b="1" dirty="0">
                <a:latin typeface="Calibri" panose="020F0502020204030204" pitchFamily="34" charset="0"/>
                <a:ea typeface="Calibri" panose="020F0502020204030204" pitchFamily="34" charset="0"/>
                <a:cs typeface="Times New Roman" panose="02020603050405020304" pitchFamily="18" charset="0"/>
              </a:rPr>
              <a:t>that Apply to Our Airport</a:t>
            </a:r>
            <a:endParaRPr lang="en-US" sz="2600" dirty="0">
              <a:latin typeface="Calibri" panose="020F0502020204030204" pitchFamily="34" charset="0"/>
              <a:ea typeface="Calibri" panose="020F0502020204030204" pitchFamily="34" charset="0"/>
              <a:cs typeface="Times New Roman" panose="02020603050405020304" pitchFamily="18" charset="0"/>
            </a:endParaRPr>
          </a:p>
          <a:p>
            <a:pPr marL="461645" indent="0">
              <a:spcBef>
                <a:spcPts val="600"/>
              </a:spcBef>
              <a:buNone/>
            </a:pPr>
            <a:r>
              <a:rPr lang="en-US" dirty="0">
                <a:latin typeface="Calibri" panose="020F0502020204030204" pitchFamily="34" charset="0"/>
                <a:ea typeface="Calibri" panose="020F0502020204030204" pitchFamily="34" charset="0"/>
                <a:cs typeface="Times New Roman" panose="02020603050405020304" pitchFamily="18" charset="0"/>
              </a:rPr>
              <a:t> </a:t>
            </a:r>
          </a:p>
          <a:p>
            <a:pPr marL="457200" indent="0">
              <a:spcBef>
                <a:spcPts val="0"/>
              </a:spcBef>
              <a:buNone/>
            </a:pPr>
            <a:r>
              <a:rPr lang="en-US" sz="2600" b="1" dirty="0">
                <a:latin typeface="Calibri" panose="020F0502020204030204" pitchFamily="34" charset="0"/>
                <a:ea typeface="Calibri" panose="020F0502020204030204" pitchFamily="34" charset="0"/>
                <a:cs typeface="Times New Roman" panose="02020603050405020304" pitchFamily="18" charset="0"/>
              </a:rPr>
              <a:t>2. Express Values as </a:t>
            </a:r>
            <a:r>
              <a:rPr lang="en-US" sz="2600" b="1" i="1"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Directions and Goals</a:t>
            </a:r>
            <a:endParaRPr lang="en-US" sz="2600"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800100" indent="0">
              <a:spcBef>
                <a:spcPts val="600"/>
              </a:spcBef>
              <a:spcAft>
                <a:spcPts val="800"/>
              </a:spcAft>
              <a:buNone/>
            </a:pPr>
            <a:r>
              <a:rPr lang="en-US" sz="2400" i="1" dirty="0">
                <a:latin typeface="Calibri" panose="020F0502020204030204" pitchFamily="34" charset="0"/>
                <a:ea typeface="Calibri" panose="020F0502020204030204" pitchFamily="34" charset="0"/>
                <a:cs typeface="Times New Roman" panose="02020603050405020304" pitchFamily="18" charset="0"/>
              </a:rPr>
              <a:t>July Continuum Exercises</a:t>
            </a:r>
            <a:r>
              <a:rPr lang="en-US" sz="2400" dirty="0">
                <a:latin typeface="Calibri" panose="020F0502020204030204" pitchFamily="34" charset="0"/>
                <a:ea typeface="Calibri" panose="020F0502020204030204" pitchFamily="34" charset="0"/>
                <a:cs typeface="Times New Roman" panose="02020603050405020304" pitchFamily="18" charset="0"/>
              </a:rPr>
              <a:t>: Commercial Enplanements, Air Quality, Noise</a:t>
            </a:r>
            <a:endParaRPr lang="en-US" i="1" dirty="0">
              <a:latin typeface="Calibri" panose="020F0502020204030204" pitchFamily="34" charset="0"/>
              <a:ea typeface="Calibri" panose="020F0502020204030204" pitchFamily="34" charset="0"/>
              <a:cs typeface="Times New Roman" panose="02020603050405020304" pitchFamily="18" charset="0"/>
            </a:endParaRPr>
          </a:p>
          <a:p>
            <a:pPr marL="804545" indent="0">
              <a:spcBef>
                <a:spcPts val="600"/>
              </a:spcBef>
              <a:spcAft>
                <a:spcPts val="800"/>
              </a:spcAft>
              <a:buNone/>
            </a:pPr>
            <a:r>
              <a:rPr lang="en-US" sz="2400" i="1" dirty="0">
                <a:latin typeface="Calibri" panose="020F0502020204030204" pitchFamily="34" charset="0"/>
                <a:ea typeface="Calibri" panose="020F0502020204030204" pitchFamily="34" charset="0"/>
                <a:cs typeface="Times New Roman" panose="02020603050405020304" pitchFamily="18" charset="0"/>
              </a:rPr>
              <a:t>Future Goal Setting</a:t>
            </a:r>
            <a:r>
              <a:rPr lang="en-US" sz="2400" dirty="0">
                <a:latin typeface="Calibri" panose="020F0502020204030204" pitchFamily="34" charset="0"/>
                <a:ea typeface="Calibri" panose="020F0502020204030204" pitchFamily="34" charset="0"/>
                <a:cs typeface="Times New Roman" panose="02020603050405020304" pitchFamily="18" charset="0"/>
              </a:rPr>
              <a:t>: Commercial Service Range, GA Operations, User Experience, Ground Connectivity, Architecture &amp; Design</a:t>
            </a:r>
          </a:p>
          <a:p>
            <a:pPr marL="461645" indent="0">
              <a:spcBef>
                <a:spcPts val="600"/>
              </a:spcBef>
              <a:buNone/>
            </a:pPr>
            <a:r>
              <a:rPr lang="en-US" dirty="0">
                <a:latin typeface="Calibri" panose="020F0502020204030204" pitchFamily="34" charset="0"/>
                <a:ea typeface="Calibri" panose="020F0502020204030204" pitchFamily="34" charset="0"/>
                <a:cs typeface="Times New Roman" panose="02020603050405020304" pitchFamily="18" charset="0"/>
              </a:rPr>
              <a:t> </a:t>
            </a:r>
          </a:p>
          <a:p>
            <a:pPr marL="457200" indent="0">
              <a:spcBef>
                <a:spcPts val="0"/>
              </a:spcBef>
              <a:buNone/>
            </a:pPr>
            <a:r>
              <a:rPr lang="en-US" sz="2600" b="1" dirty="0">
                <a:latin typeface="Calibri" panose="020F0502020204030204" pitchFamily="34" charset="0"/>
                <a:ea typeface="Calibri" panose="020F0502020204030204" pitchFamily="34" charset="0"/>
                <a:cs typeface="Times New Roman" panose="02020603050405020304" pitchFamily="18" charset="0"/>
              </a:rPr>
              <a:t>3. Use Directions and Goals to Guide Our </a:t>
            </a:r>
            <a:r>
              <a:rPr lang="en-US" sz="2600" b="1" i="1"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Specific Airport Recommendations</a:t>
            </a:r>
            <a:endParaRPr lang="en-US" sz="2600"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dirty="0">
                <a:latin typeface="Calibri" panose="020F0502020204030204" pitchFamily="34" charset="0"/>
                <a:ea typeface="Calibri" panose="020F0502020204030204" pitchFamily="34" charset="0"/>
                <a:cs typeface="Times New Roman" panose="02020603050405020304" pitchFamily="18" charset="0"/>
              </a:rPr>
              <a:t> </a:t>
            </a:r>
          </a:p>
          <a:p>
            <a:pPr marL="0" indent="0" algn="ctr">
              <a:buNone/>
            </a:pPr>
            <a:r>
              <a:rPr lang="en-US" sz="2400" b="1" cap="small" dirty="0">
                <a:latin typeface="Calibri" panose="020F0502020204030204" pitchFamily="34" charset="0"/>
                <a:ea typeface="Calibri" panose="020F0502020204030204" pitchFamily="34" charset="0"/>
                <a:cs typeface="Times New Roman (Body CS)"/>
              </a:rPr>
              <a:t>The Bedrock</a:t>
            </a:r>
            <a:r>
              <a:rPr lang="en-US" sz="2400" cap="all" dirty="0">
                <a:latin typeface="Calibri" panose="020F0502020204030204" pitchFamily="34" charset="0"/>
                <a:ea typeface="Calibri" panose="020F0502020204030204" pitchFamily="34" charset="0"/>
                <a:cs typeface="Times New Roman (Body CS)"/>
              </a:rPr>
              <a:t>…</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i="1"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Constant Information Gathering</a:t>
            </a:r>
            <a:r>
              <a:rPr lang="en-US" dirty="0">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32262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976" y="93306"/>
            <a:ext cx="10211491" cy="6596743"/>
          </a:xfrm>
        </p:spPr>
        <p:txBody>
          <a:bodyPr>
            <a:noAutofit/>
          </a:bodyPr>
          <a:lstStyle/>
          <a:p>
            <a:pPr marL="0" lvl="0" indent="0">
              <a:spcBef>
                <a:spcPts val="0"/>
              </a:spcBef>
              <a:buNone/>
            </a:pPr>
            <a:r>
              <a:rPr lang="en-US" sz="4000" b="1" u="sng" dirty="0">
                <a:solidFill>
                  <a:srgbClr val="EBEBEB"/>
                </a:solidFill>
                <a:latin typeface="Calibri" panose="020F0502020204030204" pitchFamily="34" charset="0"/>
              </a:rPr>
              <a:t>Community Character:</a:t>
            </a:r>
            <a:r>
              <a:rPr lang="en-US" sz="4000" dirty="0">
                <a:solidFill>
                  <a:srgbClr val="EBEBEB"/>
                </a:solidFill>
                <a:latin typeface="Calibri" panose="020F0502020204030204" pitchFamily="34" charset="0"/>
              </a:rPr>
              <a:t>  </a:t>
            </a:r>
          </a:p>
          <a:p>
            <a:pPr marL="0" lvl="0" indent="0">
              <a:spcBef>
                <a:spcPts val="0"/>
              </a:spcBef>
              <a:buNone/>
            </a:pPr>
            <a:r>
              <a:rPr lang="en-US" sz="4000" dirty="0">
                <a:solidFill>
                  <a:srgbClr val="EBEBEB"/>
                </a:solidFill>
                <a:latin typeface="Calibri" panose="020F0502020204030204" pitchFamily="34" charset="0"/>
              </a:rPr>
              <a:t>What’s the big-picture role of the Airport in our Community?</a:t>
            </a:r>
          </a:p>
          <a:p>
            <a:pPr marL="457200" lvl="0">
              <a:spcBef>
                <a:spcPts val="0"/>
              </a:spcBef>
              <a:buClrTx/>
              <a:buSzPct val="125000"/>
              <a:buFont typeface="Arial" panose="020B0604020202020204" pitchFamily="34" charset="0"/>
              <a:buChar char="•"/>
            </a:pPr>
            <a:endParaRPr lang="en-US" sz="800" dirty="0">
              <a:solidFill>
                <a:schemeClr val="tx1">
                  <a:lumMod val="95000"/>
                </a:schemeClr>
              </a:solidFill>
            </a:endParaRP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How will our future Airport fit the ASE Vision values and the civic goals of the Aspen/Pitkin County community?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How should these values and goals inform planning for future operations of both General Aviation and Commercial service?</a:t>
            </a:r>
          </a:p>
        </p:txBody>
      </p:sp>
    </p:spTree>
    <p:extLst>
      <p:ext uri="{BB962C8B-B14F-4D97-AF65-F5344CB8AC3E}">
        <p14:creationId xmlns:p14="http://schemas.microsoft.com/office/powerpoint/2010/main" val="597228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976" y="93306"/>
            <a:ext cx="10335668" cy="6596743"/>
          </a:xfrm>
        </p:spPr>
        <p:txBody>
          <a:bodyPr>
            <a:noAutofit/>
          </a:bodyPr>
          <a:lstStyle/>
          <a:p>
            <a:pPr marL="0" lvl="0" indent="0">
              <a:spcBef>
                <a:spcPts val="0"/>
              </a:spcBef>
              <a:buNone/>
            </a:pPr>
            <a:r>
              <a:rPr lang="en-US" sz="4000" b="1" u="sng" dirty="0">
                <a:solidFill>
                  <a:srgbClr val="CCCCCC"/>
                </a:solidFill>
                <a:latin typeface="Calibri" panose="020F0502020204030204" pitchFamily="34" charset="0"/>
              </a:rPr>
              <a:t>Focus Group:</a:t>
            </a:r>
            <a:r>
              <a:rPr lang="en-US" sz="4000" dirty="0">
                <a:solidFill>
                  <a:srgbClr val="CCCCCC"/>
                </a:solidFill>
                <a:latin typeface="Calibri" panose="020F0502020204030204" pitchFamily="34" charset="0"/>
              </a:rPr>
              <a:t>  </a:t>
            </a:r>
          </a:p>
          <a:p>
            <a:pPr marL="0" lvl="0" indent="0">
              <a:spcBef>
                <a:spcPts val="0"/>
              </a:spcBef>
              <a:buNone/>
            </a:pPr>
            <a:r>
              <a:rPr lang="en-US" sz="3800" dirty="0">
                <a:solidFill>
                  <a:srgbClr val="CCCCCC"/>
                </a:solidFill>
                <a:latin typeface="Calibri" panose="020F0502020204030204" pitchFamily="34" charset="0"/>
              </a:rPr>
              <a:t>How can we improve airport connectivity?</a:t>
            </a:r>
          </a:p>
          <a:p>
            <a:pPr marL="457200" lvl="0">
              <a:spcBef>
                <a:spcPts val="0"/>
              </a:spcBef>
              <a:buClrTx/>
              <a:buSzPct val="125000"/>
              <a:buFont typeface="Arial" panose="020B0604020202020204" pitchFamily="34" charset="0"/>
              <a:buChar char="•"/>
            </a:pPr>
            <a:endParaRPr lang="en-US" sz="800" dirty="0">
              <a:solidFill>
                <a:schemeClr val="tx1">
                  <a:lumMod val="95000"/>
                </a:schemeClr>
              </a:solidFill>
            </a:endParaRP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What would more convenient and easy ground transportation to and from the airport look like?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How can we enhance multi-modal transportation options and create seamless connectivity to transit?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How does the Airport fit into the broader surface transportation network of Aspen, Pitkin County and the Roaring Fork Valley? </a:t>
            </a:r>
          </a:p>
        </p:txBody>
      </p:sp>
    </p:spTree>
    <p:extLst>
      <p:ext uri="{BB962C8B-B14F-4D97-AF65-F5344CB8AC3E}">
        <p14:creationId xmlns:p14="http://schemas.microsoft.com/office/powerpoint/2010/main" val="158911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976" y="93306"/>
            <a:ext cx="10335668" cy="6596743"/>
          </a:xfrm>
        </p:spPr>
        <p:txBody>
          <a:bodyPr>
            <a:noAutofit/>
          </a:bodyPr>
          <a:lstStyle/>
          <a:p>
            <a:pPr marL="0" lvl="0" indent="0">
              <a:spcBef>
                <a:spcPts val="0"/>
              </a:spcBef>
              <a:buNone/>
            </a:pPr>
            <a:r>
              <a:rPr lang="en-US" sz="4000" b="1" u="sng" dirty="0">
                <a:solidFill>
                  <a:srgbClr val="CCCCCC"/>
                </a:solidFill>
                <a:latin typeface="Calibri" panose="020F0502020204030204" pitchFamily="34" charset="0"/>
              </a:rPr>
              <a:t>Scheduling:</a:t>
            </a:r>
          </a:p>
          <a:p>
            <a:pPr marL="0" lvl="0" indent="0">
              <a:spcBef>
                <a:spcPts val="0"/>
              </a:spcBef>
              <a:buNone/>
            </a:pPr>
            <a:endParaRPr lang="en-US" sz="4000" b="1" u="sng" dirty="0">
              <a:solidFill>
                <a:srgbClr val="CCCCCC"/>
              </a:solidFill>
              <a:latin typeface="Calibri" panose="020F0502020204030204" pitchFamily="34" charset="0"/>
            </a:endParaRPr>
          </a:p>
          <a:p>
            <a:pPr marL="457200" lvl="0">
              <a:spcBef>
                <a:spcPts val="1200"/>
              </a:spcBef>
              <a:spcAft>
                <a:spcPts val="1200"/>
              </a:spcAft>
              <a:buClrTx/>
              <a:buSzPct val="100000"/>
              <a:buFont typeface="Arial" panose="020B0604020202020204" pitchFamily="34" charset="0"/>
              <a:buChar char="•"/>
            </a:pPr>
            <a:r>
              <a:rPr lang="en-US" sz="2400" b="1" dirty="0">
                <a:latin typeface="Calibri" panose="020F0502020204030204" pitchFamily="34" charset="0"/>
              </a:rPr>
              <a:t>Vision Committee </a:t>
            </a:r>
            <a:r>
              <a:rPr lang="en-US" sz="2400" dirty="0">
                <a:latin typeface="Calibri" panose="020F0502020204030204" pitchFamily="34" charset="0"/>
              </a:rPr>
              <a:t>– August 26</a:t>
            </a:r>
          </a:p>
          <a:p>
            <a:pPr marL="457200" lvl="0">
              <a:spcBef>
                <a:spcPts val="1200"/>
              </a:spcBef>
              <a:spcAft>
                <a:spcPts val="1200"/>
              </a:spcAft>
              <a:buClrTx/>
              <a:buSzPct val="100000"/>
              <a:buFont typeface="Arial" panose="020B0604020202020204" pitchFamily="34" charset="0"/>
              <a:buChar char="•"/>
            </a:pPr>
            <a:r>
              <a:rPr lang="en-US" sz="2400" b="1" dirty="0">
                <a:latin typeface="Calibri" panose="020F0502020204030204" pitchFamily="34" charset="0"/>
              </a:rPr>
              <a:t>Working Groups </a:t>
            </a:r>
            <a:r>
              <a:rPr lang="en-US" sz="2400" dirty="0">
                <a:latin typeface="Calibri" panose="020F0502020204030204" pitchFamily="34" charset="0"/>
              </a:rPr>
              <a:t>– Your facilitator will be reaching out this week to find a meeting time and location that works best for majority of the group before the next All Group Meeting</a:t>
            </a:r>
          </a:p>
          <a:p>
            <a:pPr marL="457200" lvl="0">
              <a:spcBef>
                <a:spcPts val="1200"/>
              </a:spcBef>
              <a:spcAft>
                <a:spcPts val="1200"/>
              </a:spcAft>
              <a:buClrTx/>
              <a:buSzPct val="100000"/>
              <a:buFont typeface="Arial" panose="020B0604020202020204" pitchFamily="34" charset="0"/>
              <a:buChar char="•"/>
            </a:pPr>
            <a:r>
              <a:rPr lang="en-US" sz="2400" b="1" dirty="0">
                <a:latin typeface="Calibri" panose="020F0502020204030204" pitchFamily="34" charset="0"/>
              </a:rPr>
              <a:t>Future All Group Meeting Dates</a:t>
            </a:r>
            <a:br>
              <a:rPr lang="en-US" sz="2400" b="1" dirty="0">
                <a:latin typeface="Calibri" panose="020F0502020204030204" pitchFamily="34" charset="0"/>
              </a:rPr>
            </a:br>
            <a:r>
              <a:rPr lang="en-US" sz="2400" dirty="0">
                <a:latin typeface="Calibri" panose="020F0502020204030204" pitchFamily="34" charset="0"/>
              </a:rPr>
              <a:t>September 18 – Aspen Meadows</a:t>
            </a:r>
            <a:br>
              <a:rPr lang="en-US" sz="2400" b="1" dirty="0">
                <a:latin typeface="Calibri" panose="020F0502020204030204" pitchFamily="34" charset="0"/>
              </a:rPr>
            </a:br>
            <a:r>
              <a:rPr lang="en-US" sz="2400" dirty="0">
                <a:latin typeface="Calibri" panose="020F0502020204030204" pitchFamily="34" charset="0"/>
              </a:rPr>
              <a:t>October 2 – Aspen Meadows</a:t>
            </a:r>
            <a:br>
              <a:rPr lang="en-US" sz="2400" dirty="0">
                <a:latin typeface="Calibri" panose="020F0502020204030204" pitchFamily="34" charset="0"/>
              </a:rPr>
            </a:br>
            <a:r>
              <a:rPr lang="en-US" sz="2400" dirty="0">
                <a:latin typeface="Calibri" panose="020F0502020204030204" pitchFamily="34" charset="0"/>
              </a:rPr>
              <a:t>November 13 – Aspen Meadows</a:t>
            </a:r>
            <a:endParaRPr lang="en-US" sz="2400" b="1" dirty="0">
              <a:latin typeface="Calibri" panose="020F0502020204030204" pitchFamily="34" charset="0"/>
            </a:endParaRPr>
          </a:p>
          <a:p>
            <a:pPr marL="0" lvl="0" indent="0">
              <a:spcBef>
                <a:spcPts val="0"/>
              </a:spcBef>
              <a:buNone/>
            </a:pPr>
            <a:endParaRPr lang="en-US" sz="2400" dirty="0">
              <a:solidFill>
                <a:srgbClr val="CCCCCC"/>
              </a:solidFill>
              <a:latin typeface="Calibri" panose="020F0502020204030204" pitchFamily="34" charset="0"/>
            </a:endParaRPr>
          </a:p>
        </p:txBody>
      </p:sp>
    </p:spTree>
    <p:extLst>
      <p:ext uri="{BB962C8B-B14F-4D97-AF65-F5344CB8AC3E}">
        <p14:creationId xmlns:p14="http://schemas.microsoft.com/office/powerpoint/2010/main" val="1915343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667783" cy="703729"/>
          </a:xfrm>
        </p:spPr>
        <p:txBody>
          <a:bodyPr/>
          <a:lstStyle/>
          <a:p>
            <a:pPr algn="ctr"/>
            <a:r>
              <a:rPr lang="en-US" sz="3400" b="1" cap="all" dirty="0">
                <a:latin typeface="Calibri" panose="020F0502020204030204" pitchFamily="34" charset="0"/>
              </a:rPr>
              <a:t>Constant Information Gathering</a:t>
            </a:r>
            <a:br>
              <a:rPr lang="en-US" sz="3600" dirty="0"/>
            </a:b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646111" y="1451214"/>
            <a:ext cx="11124975" cy="4782671"/>
          </a:xfrm>
        </p:spPr>
        <p:txBody>
          <a:bodyPr>
            <a:noAutofit/>
          </a:bodyPr>
          <a:lstStyle/>
          <a:p>
            <a:pPr marL="0" indent="0" algn="ctr">
              <a:spcAft>
                <a:spcPts val="1200"/>
              </a:spcAft>
              <a:buNone/>
            </a:pPr>
            <a:r>
              <a:rPr lang="en-US" sz="2600" dirty="0">
                <a:latin typeface="Calibri" panose="020F0502020204030204" pitchFamily="34" charset="0"/>
              </a:rPr>
              <a:t>Feb. 21 — Intro to ASE Vision Process</a:t>
            </a:r>
          </a:p>
          <a:p>
            <a:pPr marL="0" indent="0" algn="ctr">
              <a:spcAft>
                <a:spcPts val="1200"/>
              </a:spcAft>
              <a:buNone/>
            </a:pPr>
            <a:r>
              <a:rPr lang="en-US" sz="2600" dirty="0">
                <a:latin typeface="Calibri" panose="020F0502020204030204" pitchFamily="34" charset="0"/>
              </a:rPr>
              <a:t>Mar. 20 — FAA Requirements</a:t>
            </a:r>
          </a:p>
          <a:p>
            <a:pPr marL="0" indent="0" algn="ctr">
              <a:spcAft>
                <a:spcPts val="1200"/>
              </a:spcAft>
              <a:buNone/>
            </a:pPr>
            <a:r>
              <a:rPr lang="en-US" sz="2600" dirty="0">
                <a:latin typeface="Calibri" panose="020F0502020204030204" pitchFamily="34" charset="0"/>
              </a:rPr>
              <a:t>May 7 — Regional Growth Trends &amp; Air Service Industry Trends </a:t>
            </a:r>
          </a:p>
          <a:p>
            <a:pPr marL="0" indent="0" algn="ctr">
              <a:spcAft>
                <a:spcPts val="1200"/>
              </a:spcAft>
              <a:buNone/>
            </a:pPr>
            <a:r>
              <a:rPr lang="en-US" sz="2600" dirty="0">
                <a:latin typeface="Calibri" panose="020F0502020204030204" pitchFamily="34" charset="0"/>
              </a:rPr>
              <a:t>June 6 — Airspace Safety</a:t>
            </a:r>
          </a:p>
          <a:p>
            <a:pPr marL="0" indent="0" algn="ctr">
              <a:spcAft>
                <a:spcPts val="1200"/>
              </a:spcAft>
              <a:buNone/>
            </a:pPr>
            <a:r>
              <a:rPr lang="en-US" sz="2600" b="1" dirty="0">
                <a:solidFill>
                  <a:schemeClr val="accent2">
                    <a:lumMod val="60000"/>
                    <a:lumOff val="40000"/>
                  </a:schemeClr>
                </a:solidFill>
                <a:latin typeface="Calibri" panose="020F0502020204030204" pitchFamily="34" charset="0"/>
              </a:rPr>
              <a:t>Today</a:t>
            </a:r>
            <a:r>
              <a:rPr lang="en-US" sz="2600" dirty="0">
                <a:latin typeface="Calibri" panose="020F0502020204030204" pitchFamily="34" charset="0"/>
              </a:rPr>
              <a:t> — Airline Perspectives on ASE Air Service</a:t>
            </a:r>
          </a:p>
          <a:p>
            <a:pPr marL="0" indent="0" algn="ctr">
              <a:spcAft>
                <a:spcPts val="1200"/>
              </a:spcAft>
              <a:buNone/>
            </a:pPr>
            <a:r>
              <a:rPr lang="en-US" sz="2600" b="1" dirty="0">
                <a:solidFill>
                  <a:schemeClr val="accent2">
                    <a:lumMod val="60000"/>
                    <a:lumOff val="40000"/>
                  </a:schemeClr>
                </a:solidFill>
                <a:latin typeface="Calibri" panose="020F0502020204030204" pitchFamily="34" charset="0"/>
              </a:rPr>
              <a:t>Next</a:t>
            </a:r>
            <a:r>
              <a:rPr lang="en-US" sz="2600" dirty="0">
                <a:latin typeface="Calibri" panose="020F0502020204030204" pitchFamily="34" charset="0"/>
              </a:rPr>
              <a:t> — Research Assignments to ASE Groups (Strategic Questions)</a:t>
            </a:r>
          </a:p>
          <a:p>
            <a:pPr marL="0" indent="0" algn="ctr">
              <a:spcAft>
                <a:spcPts val="1200"/>
              </a:spcAft>
              <a:buNone/>
            </a:pPr>
            <a:r>
              <a:rPr lang="en-US" sz="2600" b="1" dirty="0">
                <a:solidFill>
                  <a:schemeClr val="accent2">
                    <a:lumMod val="60000"/>
                    <a:lumOff val="40000"/>
                  </a:schemeClr>
                </a:solidFill>
                <a:latin typeface="Calibri" panose="020F0502020204030204" pitchFamily="34" charset="0"/>
              </a:rPr>
              <a:t>Autumn</a:t>
            </a:r>
            <a:r>
              <a:rPr lang="en-US" sz="2600" dirty="0">
                <a:latin typeface="Calibri" panose="020F0502020204030204" pitchFamily="34" charset="0"/>
              </a:rPr>
              <a:t> — Future of Aviation Symposium</a:t>
            </a:r>
          </a:p>
          <a:p>
            <a:pPr marL="0" indent="0" algn="ctr">
              <a:buNone/>
            </a:pPr>
            <a:endParaRPr lang="en-US" sz="2400"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700685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667783" cy="703729"/>
          </a:xfrm>
        </p:spPr>
        <p:txBody>
          <a:bodyPr/>
          <a:lstStyle/>
          <a:p>
            <a:pPr algn="ctr"/>
            <a:r>
              <a:rPr lang="en-US" sz="3400" b="1" cap="all" dirty="0">
                <a:latin typeface="Calibri" panose="020F0502020204030204" pitchFamily="34" charset="0"/>
                <a:ea typeface="Calibri" panose="020F0502020204030204" pitchFamily="34" charset="0"/>
                <a:cs typeface="Times New Roman (Body CS)"/>
              </a:rPr>
              <a:t>Directions AND GOALS SO FAR</a:t>
            </a:r>
            <a:br>
              <a:rPr lang="en-US" sz="3400" b="1" cap="all" dirty="0">
                <a:latin typeface="Calibri" panose="020F0502020204030204" pitchFamily="34" charset="0"/>
                <a:ea typeface="Calibri" panose="020F0502020204030204" pitchFamily="34" charset="0"/>
                <a:cs typeface="Times New Roman (Body CS)"/>
              </a:rPr>
            </a:br>
            <a:r>
              <a:rPr lang="en-US" sz="2400" i="1" dirty="0">
                <a:latin typeface="Calibri" panose="020F0502020204030204" pitchFamily="34" charset="0"/>
                <a:ea typeface="Calibri" panose="020F0502020204030204" pitchFamily="34" charset="0"/>
                <a:cs typeface="Times New Roman (Body CS)"/>
              </a:rPr>
              <a:t>(Expressing values as directions and goals)</a:t>
            </a:r>
            <a:br>
              <a:rPr lang="en-US" sz="2400" dirty="0">
                <a:latin typeface="Calibri" panose="020F0502020204030204" pitchFamily="34" charset="0"/>
                <a:ea typeface="Calibri" panose="020F0502020204030204" pitchFamily="34" charset="0"/>
                <a:cs typeface="Times New Roman" panose="02020603050405020304" pitchFamily="18" charset="0"/>
              </a:rPr>
            </a:br>
            <a:endParaRPr lang="en-US" sz="2400" dirty="0"/>
          </a:p>
        </p:txBody>
      </p:sp>
      <p:sp>
        <p:nvSpPr>
          <p:cNvPr id="3" name="Content Placeholder 2"/>
          <p:cNvSpPr>
            <a:spLocks noGrp="1"/>
          </p:cNvSpPr>
          <p:nvPr>
            <p:ph idx="1"/>
          </p:nvPr>
        </p:nvSpPr>
        <p:spPr>
          <a:xfrm>
            <a:off x="1655223" y="2291364"/>
            <a:ext cx="8867392" cy="4419599"/>
          </a:xfrm>
        </p:spPr>
        <p:txBody>
          <a:bodyPr>
            <a:noAutofit/>
          </a:bodyPr>
          <a:lstStyle/>
          <a:p>
            <a:pPr marL="457200" indent="0">
              <a:spcBef>
                <a:spcPts val="0"/>
              </a:spcBef>
              <a:buNone/>
            </a:pPr>
            <a:r>
              <a:rPr lang="en-US" sz="3000" b="1" dirty="0">
                <a:latin typeface="Calibri" panose="020F0502020204030204" pitchFamily="34" charset="0"/>
                <a:ea typeface="Calibri" panose="020F0502020204030204" pitchFamily="34" charset="0"/>
                <a:cs typeface="Times New Roman" panose="02020603050405020304" pitchFamily="18" charset="0"/>
              </a:rPr>
              <a:t>Commercial Enplanements:  </a:t>
            </a:r>
            <a:r>
              <a:rPr lang="en-US" sz="3000"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Limited Growth (~.8%)</a:t>
            </a:r>
          </a:p>
          <a:p>
            <a:pPr marL="457200" indent="0">
              <a:spcBef>
                <a:spcPts val="0"/>
              </a:spcBef>
              <a:buNone/>
            </a:pPr>
            <a:endParaRPr lang="en-US" sz="3000" b="1" dirty="0">
              <a:latin typeface="Calibri" panose="020F0502020204030204" pitchFamily="34" charset="0"/>
              <a:ea typeface="Calibri" panose="020F0502020204030204" pitchFamily="34" charset="0"/>
              <a:cs typeface="Times New Roman" panose="02020603050405020304" pitchFamily="18" charset="0"/>
            </a:endParaRPr>
          </a:p>
          <a:p>
            <a:pPr marL="457200" indent="0">
              <a:spcBef>
                <a:spcPts val="0"/>
              </a:spcBef>
              <a:buNone/>
            </a:pPr>
            <a:r>
              <a:rPr lang="en-US" sz="3000" b="1" dirty="0">
                <a:latin typeface="Calibri" panose="020F0502020204030204" pitchFamily="34" charset="0"/>
                <a:ea typeface="Calibri" panose="020F0502020204030204" pitchFamily="34" charset="0"/>
                <a:cs typeface="Times New Roman" panose="02020603050405020304" pitchFamily="18" charset="0"/>
              </a:rPr>
              <a:t>Noise:  </a:t>
            </a:r>
            <a:r>
              <a:rPr lang="en-US" sz="3000"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Substantial Reduction</a:t>
            </a:r>
          </a:p>
          <a:p>
            <a:pPr marL="457200" indent="0">
              <a:spcBef>
                <a:spcPts val="0"/>
              </a:spcBef>
              <a:buNone/>
            </a:pPr>
            <a:endParaRPr lang="en-US" sz="3000" b="1" dirty="0">
              <a:latin typeface="Calibri" panose="020F0502020204030204" pitchFamily="34" charset="0"/>
              <a:ea typeface="Calibri" panose="020F0502020204030204" pitchFamily="34" charset="0"/>
              <a:cs typeface="Times New Roman" panose="02020603050405020304" pitchFamily="18" charset="0"/>
            </a:endParaRPr>
          </a:p>
          <a:p>
            <a:pPr marL="457200" indent="0">
              <a:spcBef>
                <a:spcPts val="0"/>
              </a:spcBef>
              <a:buNone/>
            </a:pPr>
            <a:r>
              <a:rPr lang="en-US" sz="3000" b="1" dirty="0">
                <a:latin typeface="Calibri" panose="020F0502020204030204" pitchFamily="34" charset="0"/>
                <a:ea typeface="Calibri" panose="020F0502020204030204" pitchFamily="34" charset="0"/>
                <a:cs typeface="Times New Roman" panose="02020603050405020304" pitchFamily="18" charset="0"/>
              </a:rPr>
              <a:t>CO2 and Other Air Pollution:  </a:t>
            </a:r>
            <a:r>
              <a:rPr lang="en-US" sz="3000"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Substantial Reduction</a:t>
            </a:r>
          </a:p>
          <a:p>
            <a:pPr marL="0" indent="0" algn="ctr">
              <a:buNone/>
            </a:pPr>
            <a:endParaRPr lang="en-US" sz="2400"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75161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667783" cy="703729"/>
          </a:xfrm>
        </p:spPr>
        <p:txBody>
          <a:bodyPr/>
          <a:lstStyle/>
          <a:p>
            <a:pPr algn="ctr"/>
            <a:r>
              <a:rPr lang="en-US" sz="3400" b="1" cap="all" dirty="0">
                <a:latin typeface="Calibri" panose="020F0502020204030204" pitchFamily="34" charset="0"/>
                <a:ea typeface="Calibri" panose="020F0502020204030204" pitchFamily="34" charset="0"/>
                <a:cs typeface="Times New Roman (Body CS)"/>
              </a:rPr>
              <a:t>Immediate Next Steps</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785260" y="1451214"/>
            <a:ext cx="10604983" cy="4782671"/>
          </a:xfrm>
        </p:spPr>
        <p:txBody>
          <a:bodyPr>
            <a:noAutofit/>
          </a:bodyPr>
          <a:lstStyle/>
          <a:p>
            <a:pPr marL="58738" indent="0">
              <a:spcBef>
                <a:spcPts val="0"/>
              </a:spcBef>
              <a:buNone/>
            </a:pPr>
            <a:r>
              <a:rPr lang="en-US" sz="2600" b="1"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                    Strategic Questions for ASE Groups to Research…    </a:t>
            </a:r>
            <a:endParaRPr lang="en-US" sz="2600"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461645" indent="0">
              <a:spcBef>
                <a:spcPts val="400"/>
              </a:spcBef>
              <a:buNone/>
            </a:pPr>
            <a:r>
              <a:rPr lang="en-US" dirty="0">
                <a:latin typeface="Calibri" panose="020F0502020204030204" pitchFamily="34" charset="0"/>
                <a:ea typeface="Calibri" panose="020F0502020204030204" pitchFamily="34" charset="0"/>
                <a:cs typeface="Times New Roman" panose="02020603050405020304" pitchFamily="18" charset="0"/>
              </a:rPr>
              <a:t> </a:t>
            </a:r>
          </a:p>
          <a:p>
            <a:pPr marL="457200" indent="0">
              <a:spcBef>
                <a:spcPts val="0"/>
              </a:spcBef>
              <a:buNone/>
            </a:pPr>
            <a:r>
              <a:rPr lang="en-US" sz="2600" dirty="0">
                <a:latin typeface="Calibri" panose="020F0502020204030204" pitchFamily="34" charset="0"/>
                <a:ea typeface="Calibri" panose="020F0502020204030204" pitchFamily="34" charset="0"/>
                <a:cs typeface="Times New Roman" panose="02020603050405020304" pitchFamily="18" charset="0"/>
              </a:rPr>
              <a:t>“Fleet mix” needed  for Commercial Enplanement, Noise, and Air Pollution Goals?</a:t>
            </a:r>
          </a:p>
          <a:p>
            <a:pPr marL="457200" indent="0">
              <a:spcBef>
                <a:spcPts val="0"/>
              </a:spcBef>
              <a:buNone/>
            </a:pPr>
            <a:endParaRPr lang="en-US" sz="2600" dirty="0">
              <a:latin typeface="Calibri" panose="020F0502020204030204" pitchFamily="34" charset="0"/>
              <a:ea typeface="Calibri" panose="020F0502020204030204" pitchFamily="34" charset="0"/>
              <a:cs typeface="Times New Roman" panose="02020603050405020304" pitchFamily="18" charset="0"/>
            </a:endParaRPr>
          </a:p>
          <a:p>
            <a:pPr marL="457200" indent="0">
              <a:spcBef>
                <a:spcPts val="0"/>
              </a:spcBef>
              <a:buNone/>
            </a:pPr>
            <a:r>
              <a:rPr lang="en-US" sz="2600" dirty="0">
                <a:latin typeface="Calibri" panose="020F0502020204030204" pitchFamily="34" charset="0"/>
                <a:ea typeface="Calibri" panose="020F0502020204030204" pitchFamily="34" charset="0"/>
                <a:cs typeface="Times New Roman" panose="02020603050405020304" pitchFamily="18" charset="0"/>
              </a:rPr>
              <a:t>What might our future airport look like in terms of safety and design?</a:t>
            </a:r>
          </a:p>
          <a:p>
            <a:pPr marL="457200" indent="0">
              <a:spcBef>
                <a:spcPts val="0"/>
              </a:spcBef>
              <a:buNone/>
            </a:pPr>
            <a:endParaRPr lang="en-US" sz="2600" dirty="0">
              <a:latin typeface="Calibri" panose="020F0502020204030204" pitchFamily="34" charset="0"/>
              <a:ea typeface="Calibri" panose="020F0502020204030204" pitchFamily="34" charset="0"/>
              <a:cs typeface="Times New Roman" panose="02020603050405020304" pitchFamily="18" charset="0"/>
            </a:endParaRPr>
          </a:p>
          <a:p>
            <a:pPr marL="457200" indent="0">
              <a:spcBef>
                <a:spcPts val="0"/>
              </a:spcBef>
              <a:buNone/>
            </a:pPr>
            <a:r>
              <a:rPr lang="en-US" sz="2600" dirty="0">
                <a:latin typeface="Calibri" panose="020F0502020204030204" pitchFamily="34" charset="0"/>
                <a:ea typeface="Calibri" panose="020F0502020204030204" pitchFamily="34" charset="0"/>
                <a:cs typeface="Times New Roman" panose="02020603050405020304" pitchFamily="18" charset="0"/>
              </a:rPr>
              <a:t>What would a “Warm, Welcoming &amp; Comfortable” terminal look like?</a:t>
            </a:r>
          </a:p>
          <a:p>
            <a:pPr marL="457200" indent="0">
              <a:spcBef>
                <a:spcPts val="0"/>
              </a:spcBef>
              <a:buNone/>
            </a:pPr>
            <a:endParaRPr lang="en-US" sz="2600" dirty="0">
              <a:latin typeface="Calibri" panose="020F0502020204030204" pitchFamily="34" charset="0"/>
              <a:ea typeface="Calibri" panose="020F0502020204030204" pitchFamily="34" charset="0"/>
              <a:cs typeface="Times New Roman" panose="02020603050405020304" pitchFamily="18" charset="0"/>
            </a:endParaRPr>
          </a:p>
          <a:p>
            <a:pPr marL="457200" indent="0">
              <a:spcBef>
                <a:spcPts val="0"/>
              </a:spcBef>
              <a:buNone/>
            </a:pPr>
            <a:r>
              <a:rPr lang="en-US" sz="2600" dirty="0">
                <a:latin typeface="Calibri" panose="020F0502020204030204" pitchFamily="34" charset="0"/>
                <a:ea typeface="Calibri" panose="020F0502020204030204" pitchFamily="34" charset="0"/>
                <a:cs typeface="Times New Roman" panose="02020603050405020304" pitchFamily="18" charset="0"/>
              </a:rPr>
              <a:t>How could we create more “Convenient &amp; Easy Ground Transportation”?</a:t>
            </a:r>
          </a:p>
          <a:p>
            <a:pPr marL="457200" indent="0">
              <a:spcBef>
                <a:spcPts val="0"/>
              </a:spcBef>
              <a:buNone/>
            </a:pPr>
            <a:endParaRPr lang="en-US" sz="2600" dirty="0">
              <a:latin typeface="Calibri" panose="020F0502020204030204" pitchFamily="34" charset="0"/>
              <a:ea typeface="Calibri" panose="020F0502020204030204" pitchFamily="34" charset="0"/>
              <a:cs typeface="Times New Roman" panose="02020603050405020304" pitchFamily="18" charset="0"/>
            </a:endParaRPr>
          </a:p>
          <a:p>
            <a:pPr marL="457200" indent="0">
              <a:spcBef>
                <a:spcPts val="0"/>
              </a:spcBef>
              <a:buNone/>
            </a:pPr>
            <a:r>
              <a:rPr lang="en-US" sz="2600" dirty="0">
                <a:latin typeface="Calibri" panose="020F0502020204030204" pitchFamily="34" charset="0"/>
                <a:ea typeface="Calibri" panose="020F0502020204030204" pitchFamily="34" charset="0"/>
                <a:cs typeface="Times New Roman" panose="02020603050405020304" pitchFamily="18" charset="0"/>
              </a:rPr>
              <a:t>How does the airport fit into the community?</a:t>
            </a:r>
          </a:p>
          <a:p>
            <a:pPr marL="0" indent="0">
              <a:buNone/>
            </a:pPr>
            <a:endParaRPr lang="en-US" dirty="0"/>
          </a:p>
        </p:txBody>
      </p:sp>
    </p:spTree>
    <p:extLst>
      <p:ext uri="{BB962C8B-B14F-4D97-AF65-F5344CB8AC3E}">
        <p14:creationId xmlns:p14="http://schemas.microsoft.com/office/powerpoint/2010/main" val="2804047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667783" cy="703729"/>
          </a:xfrm>
        </p:spPr>
        <p:txBody>
          <a:bodyPr/>
          <a:lstStyle/>
          <a:p>
            <a:pPr algn="ctr"/>
            <a:r>
              <a:rPr lang="en-US" sz="3400" b="1" cap="all" dirty="0">
                <a:latin typeface="Calibri" panose="020F0502020204030204" pitchFamily="34" charset="0"/>
                <a:ea typeface="Calibri" panose="020F0502020204030204" pitchFamily="34" charset="0"/>
                <a:cs typeface="Times New Roman (Body CS)"/>
              </a:rPr>
              <a:t>3 Steps Toward Our BOCC Recommendations</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646111" y="1719571"/>
            <a:ext cx="11124975" cy="4782671"/>
          </a:xfrm>
        </p:spPr>
        <p:txBody>
          <a:bodyPr>
            <a:noAutofit/>
          </a:bodyPr>
          <a:lstStyle/>
          <a:p>
            <a:pPr marL="457200" indent="0">
              <a:spcBef>
                <a:spcPts val="0"/>
              </a:spcBef>
              <a:buNone/>
            </a:pPr>
            <a:r>
              <a:rPr lang="en-US" sz="2600" b="1" dirty="0">
                <a:latin typeface="Calibri" panose="020F0502020204030204" pitchFamily="34" charset="0"/>
                <a:cs typeface="Times New Roman" panose="02020603050405020304" pitchFamily="18" charset="0"/>
              </a:rPr>
              <a:t>1.  Identify </a:t>
            </a:r>
            <a:r>
              <a:rPr lang="en-US" sz="2600" b="1" i="1" u="sng" dirty="0">
                <a:solidFill>
                  <a:schemeClr val="accent2">
                    <a:lumMod val="60000"/>
                    <a:lumOff val="40000"/>
                  </a:schemeClr>
                </a:solidFill>
                <a:latin typeface="Calibri" panose="020F0502020204030204" pitchFamily="34" charset="0"/>
                <a:cs typeface="Times New Roman" panose="02020603050405020304" pitchFamily="18" charset="0"/>
              </a:rPr>
              <a:t>Key Community Values</a:t>
            </a:r>
            <a:r>
              <a:rPr lang="en-US" sz="2600" b="1" i="1" dirty="0">
                <a:solidFill>
                  <a:schemeClr val="accent2">
                    <a:lumMod val="60000"/>
                    <a:lumOff val="40000"/>
                  </a:schemeClr>
                </a:solidFill>
                <a:latin typeface="Calibri" panose="020F0502020204030204" pitchFamily="34" charset="0"/>
                <a:cs typeface="Times New Roman" panose="02020603050405020304" pitchFamily="18" charset="0"/>
              </a:rPr>
              <a:t> </a:t>
            </a:r>
            <a:r>
              <a:rPr lang="en-US" sz="2600" b="1" dirty="0">
                <a:latin typeface="Calibri" panose="020F0502020204030204" pitchFamily="34" charset="0"/>
                <a:cs typeface="Times New Roman" panose="02020603050405020304" pitchFamily="18" charset="0"/>
              </a:rPr>
              <a:t>that Apply to Our Airport</a:t>
            </a:r>
          </a:p>
          <a:p>
            <a:pPr marL="461645" indent="0">
              <a:spcBef>
                <a:spcPts val="400"/>
              </a:spcBef>
              <a:buNone/>
            </a:pPr>
            <a:r>
              <a:rPr lang="en-US" dirty="0">
                <a:latin typeface="Calibri" panose="020F0502020204030204" pitchFamily="34" charset="0"/>
                <a:ea typeface="Calibri" panose="020F0502020204030204" pitchFamily="34" charset="0"/>
                <a:cs typeface="Times New Roman" panose="02020603050405020304" pitchFamily="18" charset="0"/>
              </a:rPr>
              <a:t> </a:t>
            </a:r>
          </a:p>
          <a:p>
            <a:pPr marL="457200" indent="0">
              <a:spcBef>
                <a:spcPts val="1600"/>
              </a:spcBef>
              <a:buNone/>
            </a:pPr>
            <a:r>
              <a:rPr lang="en-US" sz="2600" b="1" dirty="0">
                <a:latin typeface="Calibri" panose="020F0502020204030204" pitchFamily="34" charset="0"/>
                <a:cs typeface="Times New Roman" panose="02020603050405020304" pitchFamily="18" charset="0"/>
              </a:rPr>
              <a:t>2.  Express Values as </a:t>
            </a:r>
            <a:r>
              <a:rPr lang="en-US" sz="2600" b="1" i="1" u="sng"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Directions and Goals</a:t>
            </a:r>
            <a:endParaRPr lang="en-US" sz="2600" u="sng"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800100" indent="0">
              <a:spcAft>
                <a:spcPts val="1000"/>
              </a:spcAft>
              <a:buNone/>
            </a:pPr>
            <a:r>
              <a:rPr lang="en-US" sz="2400" i="1" dirty="0">
                <a:latin typeface="Calibri" panose="020F0502020204030204" pitchFamily="34" charset="0"/>
                <a:ea typeface="Calibri" panose="020F0502020204030204" pitchFamily="34" charset="0"/>
                <a:cs typeface="Times New Roman" panose="02020603050405020304" pitchFamily="18" charset="0"/>
              </a:rPr>
              <a:t>July Continuum Exercises</a:t>
            </a:r>
            <a:r>
              <a:rPr lang="en-US" sz="2400" dirty="0">
                <a:latin typeface="Calibri" panose="020F0502020204030204" pitchFamily="34" charset="0"/>
                <a:ea typeface="Calibri" panose="020F0502020204030204" pitchFamily="34" charset="0"/>
                <a:cs typeface="Times New Roman" panose="02020603050405020304" pitchFamily="18" charset="0"/>
              </a:rPr>
              <a:t>:  Commercial Enplanements, Air Quality, Noise</a:t>
            </a:r>
          </a:p>
          <a:p>
            <a:pPr marL="804545" indent="0">
              <a:spcAft>
                <a:spcPts val="1000"/>
              </a:spcAft>
              <a:buNone/>
            </a:pPr>
            <a:r>
              <a:rPr lang="en-US" sz="2400" i="1" dirty="0">
                <a:latin typeface="Calibri" panose="020F0502020204030204" pitchFamily="34" charset="0"/>
                <a:ea typeface="Calibri" panose="020F0502020204030204" pitchFamily="34" charset="0"/>
                <a:cs typeface="Times New Roman" panose="02020603050405020304" pitchFamily="18" charset="0"/>
              </a:rPr>
              <a:t>Future Goal Setting</a:t>
            </a:r>
            <a:r>
              <a:rPr lang="en-US" sz="2400" dirty="0">
                <a:latin typeface="Calibri" panose="020F0502020204030204" pitchFamily="34" charset="0"/>
                <a:ea typeface="Calibri" panose="020F0502020204030204" pitchFamily="34" charset="0"/>
                <a:cs typeface="Times New Roman" panose="02020603050405020304" pitchFamily="18" charset="0"/>
              </a:rPr>
              <a:t>:  Commercial Service Range, GA Operations, User Experience,    Ground Connectivity, Architecture &amp; Design</a:t>
            </a:r>
          </a:p>
          <a:p>
            <a:pPr marL="461645" indent="0">
              <a:spcBef>
                <a:spcPts val="400"/>
              </a:spcBef>
              <a:buNone/>
            </a:pPr>
            <a:r>
              <a:rPr lang="en-US" dirty="0">
                <a:latin typeface="Calibri" panose="020F0502020204030204" pitchFamily="34" charset="0"/>
                <a:ea typeface="Calibri" panose="020F0502020204030204" pitchFamily="34" charset="0"/>
                <a:cs typeface="Times New Roman" panose="02020603050405020304" pitchFamily="18" charset="0"/>
              </a:rPr>
              <a:t> </a:t>
            </a:r>
          </a:p>
          <a:p>
            <a:pPr marL="457200" indent="0">
              <a:spcBef>
                <a:spcPts val="800"/>
              </a:spcBef>
              <a:buNone/>
            </a:pPr>
            <a:r>
              <a:rPr lang="en-US" sz="2600" b="1" dirty="0">
                <a:latin typeface="Calibri" panose="020F0502020204030204" pitchFamily="34" charset="0"/>
                <a:cs typeface="Times New Roman" panose="02020603050405020304" pitchFamily="18" charset="0"/>
              </a:rPr>
              <a:t>3.  Use Goals to Guide </a:t>
            </a:r>
            <a:r>
              <a:rPr lang="en-US" sz="2600" b="1" i="1" u="sng"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Specific Airport Recommendations</a:t>
            </a:r>
            <a:endParaRPr lang="en-US" sz="2600" u="sng" dirty="0">
              <a:solidFill>
                <a:schemeClr val="accent2">
                  <a:lumMod val="60000"/>
                  <a:lumOff val="40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dirty="0">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7930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b"/>
          <a:lstStyle/>
          <a:p>
            <a:pPr algn="ctr"/>
            <a:r>
              <a:rPr lang="en-US" sz="6000" b="1" dirty="0">
                <a:solidFill>
                  <a:srgbClr val="EBEBEB"/>
                </a:solidFill>
                <a:latin typeface="Calibri" panose="020F0502020204030204" pitchFamily="34" charset="0"/>
              </a:rPr>
              <a:t>Airline Panel</a:t>
            </a:r>
          </a:p>
        </p:txBody>
      </p:sp>
      <p:sp>
        <p:nvSpPr>
          <p:cNvPr id="5" name="Text Placeholder 4"/>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3100439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pPr algn="ctr"/>
            <a:r>
              <a:rPr lang="en" sz="6000" b="1" dirty="0">
                <a:solidFill>
                  <a:srgbClr val="EBEBEB"/>
                </a:solidFill>
                <a:latin typeface="Calibri" panose="020F0502020204030204" pitchFamily="34" charset="0"/>
                <a:cs typeface="Arial" panose="020B0604020202020204" pitchFamily="34" charset="0"/>
              </a:rPr>
              <a:t>Next Steps</a:t>
            </a:r>
            <a:endParaRPr lang="en-US" sz="6000" b="1" dirty="0">
              <a:solidFill>
                <a:srgbClr val="EBEBEB"/>
              </a:solidFill>
              <a:latin typeface="Calibri" panose="020F0502020204030204" pitchFamily="34" charset="0"/>
              <a:cs typeface="Arial" panose="020B0604020202020204" pitchFamily="34" charset="0"/>
            </a:endParaRPr>
          </a:p>
        </p:txBody>
      </p:sp>
      <p:sp>
        <p:nvSpPr>
          <p:cNvPr id="3" name="Text Placeholder 2"/>
          <p:cNvSpPr>
            <a:spLocks noGrp="1"/>
          </p:cNvSpPr>
          <p:nvPr>
            <p:ph type="body" sz="half" idx="2"/>
          </p:nvPr>
        </p:nvSpPr>
        <p:spPr/>
        <p:txBody>
          <a:bodyPr anchor="t"/>
          <a:lstStyle/>
          <a:p>
            <a:pPr lvl="0" algn="ctr" defTabSz="914400">
              <a:spcBef>
                <a:spcPts val="0"/>
              </a:spcBef>
              <a:buClr>
                <a:srgbClr val="ADADAD"/>
              </a:buClr>
              <a:buSzPts val="2800"/>
            </a:pPr>
            <a:r>
              <a:rPr lang="en-US" sz="3600" kern="0" dirty="0">
                <a:latin typeface="Calibri" panose="020F0502020204030204" pitchFamily="34" charset="0"/>
                <a:cs typeface="Arial"/>
                <a:sym typeface="Arial"/>
              </a:rPr>
              <a:t>Working Groups</a:t>
            </a:r>
          </a:p>
          <a:p>
            <a:endParaRPr lang="en-US" dirty="0"/>
          </a:p>
        </p:txBody>
      </p:sp>
    </p:spTree>
    <p:extLst>
      <p:ext uri="{BB962C8B-B14F-4D97-AF65-F5344CB8AC3E}">
        <p14:creationId xmlns:p14="http://schemas.microsoft.com/office/powerpoint/2010/main" val="1241459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976" y="93306"/>
            <a:ext cx="11724202" cy="6596743"/>
          </a:xfrm>
        </p:spPr>
        <p:txBody>
          <a:bodyPr>
            <a:noAutofit/>
          </a:bodyPr>
          <a:lstStyle/>
          <a:p>
            <a:pPr marL="0" lvl="0" indent="0">
              <a:spcBef>
                <a:spcPts val="0"/>
              </a:spcBef>
              <a:buNone/>
            </a:pPr>
            <a:r>
              <a:rPr lang="en-US" sz="4000" b="1" u="sng" dirty="0">
                <a:solidFill>
                  <a:srgbClr val="EBEBEB"/>
                </a:solidFill>
                <a:latin typeface="Calibri" panose="020F0502020204030204" pitchFamily="34" charset="0"/>
              </a:rPr>
              <a:t>Technical Working Group</a:t>
            </a:r>
            <a:r>
              <a:rPr lang="en-US" sz="4000" dirty="0">
                <a:solidFill>
                  <a:srgbClr val="EBEBEB"/>
                </a:solidFill>
                <a:latin typeface="Calibri" panose="020F0502020204030204" pitchFamily="34" charset="0"/>
              </a:rPr>
              <a:t>:  </a:t>
            </a:r>
          </a:p>
          <a:p>
            <a:pPr marL="0" lvl="0" indent="0">
              <a:spcBef>
                <a:spcPts val="0"/>
              </a:spcBef>
              <a:buNone/>
            </a:pPr>
            <a:r>
              <a:rPr lang="en-US" sz="3800" dirty="0">
                <a:solidFill>
                  <a:srgbClr val="EBEBEB"/>
                </a:solidFill>
                <a:latin typeface="Calibri" panose="020F0502020204030204" pitchFamily="34" charset="0"/>
              </a:rPr>
              <a:t>What workable options exist for our future </a:t>
            </a:r>
            <a:br>
              <a:rPr lang="en-US" sz="3800" dirty="0">
                <a:solidFill>
                  <a:srgbClr val="EBEBEB"/>
                </a:solidFill>
                <a:latin typeface="Calibri" panose="020F0502020204030204" pitchFamily="34" charset="0"/>
              </a:rPr>
            </a:br>
            <a:r>
              <a:rPr lang="en-US" sz="3800" dirty="0">
                <a:solidFill>
                  <a:srgbClr val="EBEBEB"/>
                </a:solidFill>
                <a:latin typeface="Calibri" panose="020F0502020204030204" pitchFamily="34" charset="0"/>
              </a:rPr>
              <a:t>airfield?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How could the existing or future "fleet mix" meet the air pollution reduction, limited enplanement growth, and noise abatement goals recently established by the ASE Vision process?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In light of those community goals, what does the future airfield look like in terms of safety and airport design?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What are the implications of the status quo </a:t>
            </a:r>
            <a:r>
              <a:rPr lang="en-US" sz="2400" i="1" u="sng" dirty="0">
                <a:latin typeface="Calibri" panose="020F0502020204030204" pitchFamily="34" charset="0"/>
              </a:rPr>
              <a:t>VS</a:t>
            </a:r>
            <a:r>
              <a:rPr lang="en-US" sz="2400" dirty="0">
                <a:latin typeface="Calibri" panose="020F0502020204030204" pitchFamily="34" charset="0"/>
              </a:rPr>
              <a:t> Airport Design Group II </a:t>
            </a:r>
            <a:r>
              <a:rPr lang="en-US" sz="2400" i="1" u="sng" dirty="0">
                <a:latin typeface="Calibri" panose="020F0502020204030204" pitchFamily="34" charset="0"/>
              </a:rPr>
              <a:t>VS</a:t>
            </a:r>
            <a:r>
              <a:rPr lang="en-US" sz="2400" dirty="0">
                <a:latin typeface="Calibri" panose="020F0502020204030204" pitchFamily="34" charset="0"/>
              </a:rPr>
              <a:t> Airport Design Group D-III)?  Could any variations exist within these design groups — such as landing speeds, aircraft weight, etc. — that might help us attain our community goals?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How could our future airfield be as green and carbon neutral as possible?</a:t>
            </a:r>
          </a:p>
          <a:p>
            <a:pPr marL="0" indent="0">
              <a:buNone/>
            </a:pPr>
            <a:endParaRPr lang="en-US" dirty="0">
              <a:solidFill>
                <a:schemeClr val="tx1">
                  <a:lumMod val="95000"/>
                </a:schemeClr>
              </a:solidFill>
            </a:endParaRPr>
          </a:p>
        </p:txBody>
      </p:sp>
    </p:spTree>
    <p:extLst>
      <p:ext uri="{BB962C8B-B14F-4D97-AF65-F5344CB8AC3E}">
        <p14:creationId xmlns:p14="http://schemas.microsoft.com/office/powerpoint/2010/main" val="4133705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976" y="93306"/>
            <a:ext cx="11645180" cy="6596743"/>
          </a:xfrm>
        </p:spPr>
        <p:txBody>
          <a:bodyPr>
            <a:noAutofit/>
          </a:bodyPr>
          <a:lstStyle/>
          <a:p>
            <a:pPr marL="0" lvl="0" indent="0">
              <a:spcBef>
                <a:spcPts val="0"/>
              </a:spcBef>
              <a:buNone/>
            </a:pPr>
            <a:r>
              <a:rPr lang="en-US" sz="4000" b="1" u="sng" dirty="0">
                <a:solidFill>
                  <a:srgbClr val="EBEBEB"/>
                </a:solidFill>
                <a:latin typeface="Calibri" panose="020F0502020204030204" pitchFamily="34" charset="0"/>
              </a:rPr>
              <a:t>Experience Group:</a:t>
            </a:r>
            <a:r>
              <a:rPr lang="en-US" sz="4000" dirty="0">
                <a:solidFill>
                  <a:srgbClr val="EBEBEB"/>
                </a:solidFill>
                <a:latin typeface="Calibri" panose="020F0502020204030204" pitchFamily="34" charset="0"/>
              </a:rPr>
              <a:t>  </a:t>
            </a:r>
          </a:p>
          <a:p>
            <a:pPr marL="0" lvl="0" indent="0">
              <a:spcBef>
                <a:spcPts val="0"/>
              </a:spcBef>
              <a:buNone/>
            </a:pPr>
            <a:r>
              <a:rPr lang="en-US" sz="3800" dirty="0">
                <a:solidFill>
                  <a:srgbClr val="EBEBEB"/>
                </a:solidFill>
                <a:latin typeface="Calibri" panose="020F0502020204030204" pitchFamily="34" charset="0"/>
              </a:rPr>
              <a:t>Based on our values, our goal of limited </a:t>
            </a:r>
          </a:p>
          <a:p>
            <a:pPr marL="0" lvl="0" indent="0">
              <a:spcBef>
                <a:spcPts val="0"/>
              </a:spcBef>
              <a:buNone/>
            </a:pPr>
            <a:r>
              <a:rPr lang="en-US" sz="3800" dirty="0">
                <a:solidFill>
                  <a:srgbClr val="EBEBEB"/>
                </a:solidFill>
                <a:latin typeface="Calibri" panose="020F0502020204030204" pitchFamily="34" charset="0"/>
              </a:rPr>
              <a:t>enplanement growth, and our goal to reduce CO2 and other emissions, what would a </a:t>
            </a:r>
            <a:r>
              <a:rPr lang="en-US" sz="3800" i="1" dirty="0">
                <a:solidFill>
                  <a:srgbClr val="EBEBEB"/>
                </a:solidFill>
                <a:latin typeface="Calibri" panose="020F0502020204030204" pitchFamily="34" charset="0"/>
              </a:rPr>
              <a:t>warm, welcoming and comfortable</a:t>
            </a:r>
            <a:r>
              <a:rPr lang="en-US" sz="3800" dirty="0">
                <a:solidFill>
                  <a:srgbClr val="EBEBEB"/>
                </a:solidFill>
                <a:latin typeface="Calibri" panose="020F0502020204030204" pitchFamily="34" charset="0"/>
              </a:rPr>
              <a:t> terminal look like?  </a:t>
            </a:r>
          </a:p>
          <a:p>
            <a:pPr marL="457200" lvl="0">
              <a:spcBef>
                <a:spcPts val="0"/>
              </a:spcBef>
              <a:buClrTx/>
              <a:buSzPct val="125000"/>
              <a:buFont typeface="Arial" panose="020B0604020202020204" pitchFamily="34" charset="0"/>
              <a:buChar char="•"/>
            </a:pPr>
            <a:endParaRPr lang="en-US" sz="800" dirty="0">
              <a:solidFill>
                <a:schemeClr val="tx1">
                  <a:lumMod val="95000"/>
                </a:schemeClr>
              </a:solidFill>
            </a:endParaRP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How could it best “fit” the community?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What are our terminal and landside options?   </a:t>
            </a:r>
          </a:p>
          <a:p>
            <a:pPr marL="457200" lvl="0">
              <a:spcBef>
                <a:spcPts val="1200"/>
              </a:spcBef>
              <a:spcAft>
                <a:spcPts val="1200"/>
              </a:spcAft>
              <a:buClrTx/>
              <a:buSzPct val="100000"/>
              <a:buFont typeface="Arial" panose="020B0604020202020204" pitchFamily="34" charset="0"/>
              <a:buChar char="•"/>
            </a:pPr>
            <a:r>
              <a:rPr lang="en-US" sz="2400" dirty="0">
                <a:latin typeface="Calibri" panose="020F0502020204030204" pitchFamily="34" charset="0"/>
              </a:rPr>
              <a:t>How could our building size, function, number of gates, etc. best reflect our values, planning directions and goals?</a:t>
            </a:r>
          </a:p>
        </p:txBody>
      </p:sp>
    </p:spTree>
    <p:extLst>
      <p:ext uri="{BB962C8B-B14F-4D97-AF65-F5344CB8AC3E}">
        <p14:creationId xmlns:p14="http://schemas.microsoft.com/office/powerpoint/2010/main" val="30232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1086</TotalTime>
  <Words>1253</Words>
  <Application>Microsoft Office PowerPoint</Application>
  <PresentationFormat>Widescreen</PresentationFormat>
  <Paragraphs>136</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Wingdings 3</vt:lpstr>
      <vt:lpstr>Ion</vt:lpstr>
      <vt:lpstr>3 Steps Toward Our BOCC Recommendations </vt:lpstr>
      <vt:lpstr>Constant Information Gathering  </vt:lpstr>
      <vt:lpstr>Directions AND GOALS SO FAR (Expressing values as directions and goals) </vt:lpstr>
      <vt:lpstr>Immediate Next Steps </vt:lpstr>
      <vt:lpstr>3 Steps Toward Our BOCC Recommendations </vt:lpstr>
      <vt:lpstr>Airline Panel</vt:lpstr>
      <vt:lpstr>Next Steps</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Kara Silbernagel</dc:creator>
  <cp:lastModifiedBy>Laura Nieslanik</cp:lastModifiedBy>
  <cp:revision>32</cp:revision>
  <cp:lastPrinted>2019-08-12T19:55:40Z</cp:lastPrinted>
  <dcterms:created xsi:type="dcterms:W3CDTF">2019-08-08T14:13:06Z</dcterms:created>
  <dcterms:modified xsi:type="dcterms:W3CDTF">2020-09-14T22:32:24Z</dcterms:modified>
</cp:coreProperties>
</file>