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67783" cy="703729"/>
          </a:xfrm>
        </p:spPr>
        <p:txBody>
          <a:bodyPr/>
          <a:lstStyle/>
          <a:p>
            <a:pPr algn="ctr"/>
            <a:r>
              <a:rPr lang="en-US" sz="34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3 Steps Toward Our BOCC Recommendations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51214"/>
            <a:ext cx="11124975" cy="4782671"/>
          </a:xfrm>
        </p:spPr>
        <p:txBody>
          <a:bodyPr>
            <a:noAutofit/>
          </a:bodyPr>
          <a:lstStyle/>
          <a:p>
            <a:pPr marL="457200" indent="0">
              <a:spcBef>
                <a:spcPts val="0"/>
              </a:spcBef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</a:t>
            </a:r>
            <a:r>
              <a:rPr lang="en-US" sz="26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Key Community Values</a:t>
            </a:r>
            <a:r>
              <a:rPr lang="en-US" sz="2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Apply to Our Airport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1645" indent="0">
              <a:spcBef>
                <a:spcPts val="400"/>
              </a:spcBef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indent="0">
              <a:spcBef>
                <a:spcPts val="0"/>
              </a:spcBef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Express Values as </a:t>
            </a:r>
            <a:r>
              <a:rPr lang="en-US" sz="26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Directions and Goals</a:t>
            </a:r>
            <a:endParaRPr lang="en-US" sz="26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indent="0">
              <a:spcBef>
                <a:spcPts val="0"/>
              </a:spcBef>
              <a:buNone/>
            </a:pP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July Quality of Life Continuum Exercises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Commercial Enplanements, Air Quality, Noise</a:t>
            </a:r>
          </a:p>
          <a:p>
            <a:pPr marL="804545" indent="0">
              <a:spcBef>
                <a:spcPts val="600"/>
              </a:spcBef>
              <a:buNone/>
            </a:pP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4545" indent="0">
              <a:spcBef>
                <a:spcPts val="600"/>
              </a:spcBef>
              <a:buNone/>
            </a:pP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Future Exercises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Commercial Service Range, GA Operations, User Experience, Ground Connectivity, Architecture &amp; Design</a:t>
            </a:r>
          </a:p>
          <a:p>
            <a:pPr marL="461645" indent="0">
              <a:spcBef>
                <a:spcPts val="400"/>
              </a:spcBef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indent="0">
              <a:spcBef>
                <a:spcPts val="0"/>
              </a:spcBef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Directions and Goals to Guide Our </a:t>
            </a:r>
            <a:r>
              <a:rPr lang="en-US" sz="26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 Airport Recommendations</a:t>
            </a:r>
            <a:endParaRPr lang="en-US" sz="26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 algn="ctr">
              <a:buNone/>
            </a:pPr>
            <a:r>
              <a:rPr lang="en-US" sz="2400" b="1" cap="small" dirty="0"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The Bedrock</a:t>
            </a:r>
            <a:r>
              <a:rPr lang="en-US" sz="2400" cap="all" dirty="0"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…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Constant Information Gathering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62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67783" cy="703729"/>
          </a:xfrm>
        </p:spPr>
        <p:txBody>
          <a:bodyPr/>
          <a:lstStyle/>
          <a:p>
            <a:pPr algn="ctr"/>
            <a:r>
              <a:rPr lang="en-US" sz="3400" b="1" cap="all" dirty="0">
                <a:latin typeface="Calibri" panose="020F0502020204030204" pitchFamily="34" charset="0"/>
              </a:rPr>
              <a:t>Constant Information Gathering</a:t>
            </a:r>
            <a:br>
              <a:rPr lang="en-US" sz="3600" dirty="0"/>
            </a:b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51214"/>
            <a:ext cx="11124975" cy="4782671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2600" dirty="0">
                <a:latin typeface="Calibri" panose="020F0502020204030204" pitchFamily="34" charset="0"/>
              </a:rPr>
              <a:t>Feb. 21 — Intro to ASE Vision Process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2600" dirty="0">
                <a:latin typeface="Calibri" panose="020F0502020204030204" pitchFamily="34" charset="0"/>
              </a:rPr>
              <a:t>Mar. 20 — FAA Requirements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2600" dirty="0">
                <a:latin typeface="Calibri" panose="020F0502020204030204" pitchFamily="34" charset="0"/>
              </a:rPr>
              <a:t>May 7 — Regional Growth Trends &amp; Air Service Industry Trends 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2600" dirty="0">
                <a:latin typeface="Calibri" panose="020F0502020204030204" pitchFamily="34" charset="0"/>
              </a:rPr>
              <a:t>June 6 — Airspace Safety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2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Today</a:t>
            </a:r>
            <a:r>
              <a:rPr lang="en-US" sz="2600" dirty="0">
                <a:latin typeface="Calibri" panose="020F0502020204030204" pitchFamily="34" charset="0"/>
              </a:rPr>
              <a:t> — Airline Perspectives on ASE Air Service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2600" i="1" dirty="0">
                <a:latin typeface="Calibri" panose="020F0502020204030204" pitchFamily="34" charset="0"/>
              </a:rPr>
              <a:t>Future</a:t>
            </a:r>
            <a:r>
              <a:rPr lang="en-US" sz="2600" dirty="0">
                <a:latin typeface="Calibri" panose="020F0502020204030204" pitchFamily="34" charset="0"/>
              </a:rPr>
              <a:t> — Research Assignments to ASE Groups (Strategic Questions)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Future of Aviation Symposium</a:t>
            </a:r>
          </a:p>
          <a:p>
            <a:pPr marL="0" indent="0" algn="ctr">
              <a:buNone/>
            </a:pP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68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67783" cy="703729"/>
          </a:xfrm>
        </p:spPr>
        <p:txBody>
          <a:bodyPr/>
          <a:lstStyle/>
          <a:p>
            <a:pPr algn="ctr"/>
            <a:r>
              <a:rPr lang="en-US" sz="34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Directions AND GOALS SO FAR</a:t>
            </a:r>
            <a:br>
              <a:rPr lang="en-US" sz="34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</a:b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(Expressing values as directions and goals)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814286"/>
            <a:ext cx="11124975" cy="4419599"/>
          </a:xfrm>
        </p:spPr>
        <p:txBody>
          <a:bodyPr>
            <a:noAutofit/>
          </a:bodyPr>
          <a:lstStyle/>
          <a:p>
            <a:pPr marL="457200" indent="0">
              <a:spcBef>
                <a:spcPts val="0"/>
              </a:spcBef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Commercial Enplanements:  </a:t>
            </a:r>
            <a:r>
              <a:rPr lang="en-US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Limited Growth (~.8%)</a:t>
            </a:r>
          </a:p>
          <a:p>
            <a:pPr marL="457200" indent="0">
              <a:spcBef>
                <a:spcPts val="0"/>
              </a:spcBef>
              <a:buNone/>
            </a:pPr>
            <a:endParaRPr lang="en-US" sz="2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>
              <a:spcBef>
                <a:spcPts val="0"/>
              </a:spcBef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Noise:  </a:t>
            </a:r>
            <a:r>
              <a:rPr lang="en-US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Substantial Reduction</a:t>
            </a:r>
          </a:p>
          <a:p>
            <a:pPr marL="457200" indent="0">
              <a:spcBef>
                <a:spcPts val="0"/>
              </a:spcBef>
              <a:buNone/>
            </a:pPr>
            <a:endParaRPr lang="en-US" sz="2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>
              <a:spcBef>
                <a:spcPts val="0"/>
              </a:spcBef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CO2 and Other Air Pollution:  </a:t>
            </a:r>
            <a:r>
              <a:rPr lang="en-US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Substantial Reduction</a:t>
            </a:r>
          </a:p>
          <a:p>
            <a:pPr marL="0" indent="0" algn="ctr">
              <a:buNone/>
            </a:pP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16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67783" cy="703729"/>
          </a:xfrm>
        </p:spPr>
        <p:txBody>
          <a:bodyPr/>
          <a:lstStyle/>
          <a:p>
            <a:pPr algn="ctr"/>
            <a:r>
              <a:rPr lang="en-US" sz="34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Immediate Next Steps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51214"/>
            <a:ext cx="11124975" cy="4782671"/>
          </a:xfrm>
        </p:spPr>
        <p:txBody>
          <a:bodyPr>
            <a:noAutofit/>
          </a:bodyPr>
          <a:lstStyle/>
          <a:p>
            <a:pPr marL="58738" indent="0">
              <a:spcBef>
                <a:spcPts val="0"/>
              </a:spcBef>
              <a:buNone/>
            </a:pPr>
            <a:r>
              <a:rPr lang="en-US" sz="2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Strategic Questions for ASE Groups to Research…    </a:t>
            </a:r>
            <a:endParaRPr lang="en-US" sz="26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1645" indent="0">
              <a:spcBef>
                <a:spcPts val="400"/>
              </a:spcBef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indent="0">
              <a:spcBef>
                <a:spcPts val="0"/>
              </a:spcBef>
              <a:buNone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“fleet mix” could help us meet our Commercial Enplanement, Noise, and Air Pollution Goals?</a:t>
            </a:r>
          </a:p>
          <a:p>
            <a:pPr marL="457200" indent="0">
              <a:spcBef>
                <a:spcPts val="0"/>
              </a:spcBef>
              <a:buNone/>
            </a:pP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>
              <a:spcBef>
                <a:spcPts val="0"/>
              </a:spcBef>
              <a:buNone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Given our goals, what might our future airport look like in terms of safety and design?</a:t>
            </a:r>
          </a:p>
          <a:p>
            <a:pPr marL="457200" indent="0">
              <a:spcBef>
                <a:spcPts val="0"/>
              </a:spcBef>
              <a:buNone/>
            </a:pP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>
              <a:spcBef>
                <a:spcPts val="0"/>
              </a:spcBef>
              <a:buNone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would a “warm, welcoming &amp; comfortable” terminal look like?</a:t>
            </a:r>
          </a:p>
          <a:p>
            <a:pPr marL="457200" indent="0">
              <a:spcBef>
                <a:spcPts val="0"/>
              </a:spcBef>
              <a:buNone/>
            </a:pP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>
              <a:spcBef>
                <a:spcPts val="0"/>
              </a:spcBef>
              <a:buNone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could we improve airport ground connectivity?</a:t>
            </a:r>
          </a:p>
          <a:p>
            <a:pPr marL="457200" indent="0">
              <a:spcBef>
                <a:spcPts val="0"/>
              </a:spcBef>
              <a:buNone/>
            </a:pP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>
              <a:spcBef>
                <a:spcPts val="0"/>
              </a:spcBef>
              <a:buNone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does the airport fit into the community?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047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667783" cy="703729"/>
          </a:xfrm>
        </p:spPr>
        <p:txBody>
          <a:bodyPr/>
          <a:lstStyle/>
          <a:p>
            <a:pPr algn="ctr"/>
            <a:r>
              <a:rPr lang="en-US" sz="34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3 Steps Toward Our BOCC Recommendations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51214"/>
            <a:ext cx="11124975" cy="4782671"/>
          </a:xfrm>
        </p:spPr>
        <p:txBody>
          <a:bodyPr>
            <a:noAutofit/>
          </a:bodyPr>
          <a:lstStyle/>
          <a:p>
            <a:pPr marL="457200" indent="0">
              <a:spcBef>
                <a:spcPts val="0"/>
              </a:spcBef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</a:t>
            </a:r>
            <a:r>
              <a:rPr lang="en-US" sz="26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Key Community Values</a:t>
            </a:r>
            <a:r>
              <a:rPr lang="en-US" sz="2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Apply to Our Airport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1645" indent="0">
              <a:spcBef>
                <a:spcPts val="400"/>
              </a:spcBef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indent="0">
              <a:spcBef>
                <a:spcPts val="0"/>
              </a:spcBef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Express Values as </a:t>
            </a:r>
            <a:r>
              <a:rPr lang="en-US" sz="26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Directions and Goals</a:t>
            </a:r>
            <a:endParaRPr lang="en-US" sz="26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indent="0">
              <a:spcAft>
                <a:spcPts val="1000"/>
              </a:spcAft>
              <a:buNone/>
            </a:pP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July Quality of Life Continuum Exercises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Commercial Enplanements, Air Quality, Noise</a:t>
            </a:r>
          </a:p>
          <a:p>
            <a:pPr marL="804545" indent="0">
              <a:spcAft>
                <a:spcPts val="1000"/>
              </a:spcAft>
              <a:buNone/>
            </a:pP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Future Exercises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Commercial Service Range, GA Operations, User Experience, Ground Connectivity, Architecture &amp; Design</a:t>
            </a:r>
          </a:p>
          <a:p>
            <a:pPr marL="461645" indent="0">
              <a:spcBef>
                <a:spcPts val="400"/>
              </a:spcBef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indent="0">
              <a:spcBef>
                <a:spcPts val="0"/>
              </a:spcBef>
              <a:buNone/>
            </a:pPr>
            <a:r>
              <a:rPr lang="en-US" sz="2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Directions and Goals to Guide Our </a:t>
            </a:r>
            <a:r>
              <a:rPr lang="en-US" sz="26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Specific Airport Recommendations</a:t>
            </a:r>
            <a:endParaRPr lang="en-US" sz="26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 algn="ctr">
              <a:buNone/>
            </a:pPr>
            <a:r>
              <a:rPr lang="en-US" sz="2400" b="1" cap="small" dirty="0"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The Bedrock</a:t>
            </a:r>
            <a:r>
              <a:rPr lang="en-US" sz="2400" cap="all" dirty="0">
                <a:latin typeface="Calibri" panose="020F0502020204030204" pitchFamily="34" charset="0"/>
                <a:ea typeface="Calibri" panose="020F0502020204030204" pitchFamily="34" charset="0"/>
                <a:cs typeface="Times New Roman (Body CS)"/>
              </a:rPr>
              <a:t>…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Constant Information Gathering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301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200</TotalTime>
  <Words>326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3</vt:lpstr>
      <vt:lpstr>Ion</vt:lpstr>
      <vt:lpstr>3 Steps Toward Our BOCC Recommendations </vt:lpstr>
      <vt:lpstr>Constant Information Gathering  </vt:lpstr>
      <vt:lpstr>Directions AND GOALS SO FAR (Expressing values as directions and goals) </vt:lpstr>
      <vt:lpstr>Immediate Next Steps </vt:lpstr>
      <vt:lpstr>3 Steps Toward Our BOCC Recommendations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Silbernagel</dc:creator>
  <cp:lastModifiedBy>Laura Nieslanik</cp:lastModifiedBy>
  <cp:revision>8</cp:revision>
  <dcterms:created xsi:type="dcterms:W3CDTF">2019-08-08T14:13:06Z</dcterms:created>
  <dcterms:modified xsi:type="dcterms:W3CDTF">2020-09-14T22:34:46Z</dcterms:modified>
</cp:coreProperties>
</file>